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>
  <p:sldMasterIdLst>
    <p:sldMasterId id="2147483650" r:id="rId1"/>
    <p:sldMasterId id="2147483654" r:id="rId2"/>
    <p:sldMasterId id="2147483658" r:id="rId3"/>
    <p:sldMasterId id="2147484072" r:id="rId4"/>
  </p:sldMasterIdLst>
  <p:notesMasterIdLst>
    <p:notesMasterId r:id="rId29"/>
  </p:notesMasterIdLst>
  <p:handoutMasterIdLst>
    <p:handoutMasterId r:id="rId30"/>
  </p:handoutMasterIdLst>
  <p:sldIdLst>
    <p:sldId id="372" r:id="rId5"/>
    <p:sldId id="360" r:id="rId6"/>
    <p:sldId id="347" r:id="rId7"/>
    <p:sldId id="394" r:id="rId8"/>
    <p:sldId id="371" r:id="rId9"/>
    <p:sldId id="392" r:id="rId10"/>
    <p:sldId id="379" r:id="rId11"/>
    <p:sldId id="399" r:id="rId12"/>
    <p:sldId id="405" r:id="rId13"/>
    <p:sldId id="406" r:id="rId14"/>
    <p:sldId id="402" r:id="rId15"/>
    <p:sldId id="403" r:id="rId16"/>
    <p:sldId id="408" r:id="rId17"/>
    <p:sldId id="404" r:id="rId18"/>
    <p:sldId id="400" r:id="rId19"/>
    <p:sldId id="401" r:id="rId20"/>
    <p:sldId id="395" r:id="rId21"/>
    <p:sldId id="375" r:id="rId22"/>
    <p:sldId id="396" r:id="rId23"/>
    <p:sldId id="383" r:id="rId24"/>
    <p:sldId id="407" r:id="rId25"/>
    <p:sldId id="387" r:id="rId26"/>
    <p:sldId id="409" r:id="rId27"/>
    <p:sldId id="306" r:id="rId28"/>
  </p:sldIdLst>
  <p:sldSz cx="9144000" cy="6858000" type="screen4x3"/>
  <p:notesSz cx="6797675" cy="9926638"/>
  <p:embeddedFontLst>
    <p:embeddedFont>
      <p:font typeface="Wingdings 2" pitchFamily="18" charset="2"/>
      <p:regular r:id="rId31"/>
    </p:embeddedFont>
    <p:embeddedFont>
      <p:font typeface="휴먼엑스포" charset="-127"/>
      <p:regular r:id="rId32"/>
    </p:embeddedFont>
    <p:embeddedFont>
      <p:font typeface="Tahoma" pitchFamily="34" charset="0"/>
      <p:regular r:id="rId33"/>
      <p:bold r:id="rId34"/>
    </p:embeddedFont>
    <p:embeddedFont>
      <p:font typeface="HY나무B" charset="-127"/>
      <p:regular r:id="rId35"/>
    </p:embeddedFont>
    <p:embeddedFont>
      <p:font typeface="Georgia" pitchFamily="18" charset="0"/>
      <p:regular r:id="rId36"/>
      <p:bold r:id="rId37"/>
      <p:italic r:id="rId38"/>
      <p:boldItalic r:id="rId39"/>
    </p:embeddedFont>
    <p:embeddedFont>
      <p:font typeface="HY그래픽" charset="-127"/>
      <p:regular r:id="rId40"/>
    </p:embeddedFont>
    <p:embeddedFont>
      <p:font typeface="돋움" pitchFamily="34" charset="-127"/>
      <p:regular r:id="rId41"/>
    </p:embeddedFont>
    <p:embeddedFont>
      <p:font typeface="HY울릉도M" charset="-127"/>
      <p:regular r:id="rId42"/>
    </p:embeddedFont>
    <p:embeddedFont>
      <p:font typeface="HY견고딕" charset="-127"/>
      <p:regular r:id="rId43"/>
    </p:embeddedFont>
    <p:embeddedFont>
      <p:font typeface="HY헤드라인M" charset="-127"/>
      <p:regular r:id="rId44"/>
    </p:embeddedFont>
    <p:embeddedFont>
      <p:font typeface="Garamond" pitchFamily="18" charset="0"/>
      <p:regular r:id="rId45"/>
      <p:bold r:id="rId46"/>
      <p:italic r:id="rId47"/>
    </p:embeddedFont>
    <p:embeddedFont>
      <p:font typeface="굴림" pitchFamily="34" charset="-127"/>
      <p:regular r:id="rId48"/>
    </p:embeddedFont>
    <p:embeddedFont>
      <p:font typeface="Corbel" pitchFamily="34" charset="0"/>
      <p:regular r:id="rId49"/>
      <p:bold r:id="rId50"/>
      <p:italic r:id="rId51"/>
      <p:boldItalic r:id="rId52"/>
    </p:embeddedFont>
    <p:embeddedFont>
      <p:font typeface="맑은 고딕" pitchFamily="34" charset="-127"/>
      <p:regular r:id="rId53"/>
      <p:bold r:id="rId54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CCFF"/>
    <a:srgbClr val="D6ECEE"/>
    <a:srgbClr val="CCFF33"/>
    <a:srgbClr val="CCFF99"/>
    <a:srgbClr val="FFFF99"/>
    <a:srgbClr val="99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6" autoAdjust="0"/>
    <p:restoredTop sz="99046" autoAdjust="0"/>
  </p:normalViewPr>
  <p:slideViewPr>
    <p:cSldViewPr snapToObjects="1">
      <p:cViewPr>
        <p:scale>
          <a:sx n="100" d="100"/>
          <a:sy n="100" d="100"/>
        </p:scale>
        <p:origin x="-72" y="-72"/>
      </p:cViewPr>
      <p:guideLst>
        <p:guide orient="horz" pos="2968"/>
        <p:guide orient="horz" pos="4048"/>
        <p:guide orient="horz" pos="1253"/>
        <p:guide orient="horz" pos="3158"/>
        <p:guide orient="horz" pos="1626"/>
        <p:guide pos="612"/>
        <p:guide pos="5759"/>
        <p:guide pos="56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font" Target="fonts/font20.fntdata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1.fntdata"/><Relationship Id="rId54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openxmlformats.org/officeDocument/2006/relationships/font" Target="fonts/font23.fntdata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font" Target="fonts/font19.fntdata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font" Target="fonts/font2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font" Target="fonts/font21.fntdata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0E5C4DB8-E56E-4836-971B-03293E439A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2851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2950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3CF81BF8-45FA-4BD1-BCD3-B35B7E948C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09738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Y견고딕" pitchFamily="18" charset="-127"/>
        <a:ea typeface="HY견고딕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F954DB-008F-4DBB-9FD9-D687343C248A}" type="slidenum">
              <a:rPr lang="en-US" altLang="ko-KR" sz="1200"/>
              <a:pPr algn="r"/>
              <a:t>0</a:t>
            </a:fld>
            <a:endParaRPr lang="en-US" altLang="ko-KR" sz="120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5637"/>
          </a:xfrm>
          <a:noFill/>
          <a:ln/>
        </p:spPr>
        <p:txBody>
          <a:bodyPr/>
          <a:lstStyle/>
          <a:p>
            <a:pPr eaLnBrk="1" hangingPunct="1"/>
            <a:r>
              <a:rPr lang="ko-KR" altLang="en-US" smtClean="0"/>
              <a:t>장관</a:t>
            </a:r>
            <a:r>
              <a:rPr lang="en-US" altLang="ko-KR" smtClean="0"/>
              <a:t>, </a:t>
            </a:r>
            <a:r>
              <a:rPr lang="ko-KR" altLang="en-US" smtClean="0"/>
              <a:t>차관</a:t>
            </a:r>
            <a:r>
              <a:rPr lang="en-US" altLang="ko-KR" smtClean="0"/>
              <a:t>, </a:t>
            </a:r>
            <a:r>
              <a:rPr lang="ko-KR" altLang="en-US" smtClean="0"/>
              <a:t>원장 뜻 받아서</a:t>
            </a:r>
            <a:r>
              <a:rPr lang="en-US" altLang="ko-KR" smtClean="0">
                <a:latin typeface="굴림" charset="-127"/>
              </a:rPr>
              <a:t>…</a:t>
            </a:r>
            <a:r>
              <a:rPr lang="en-US" altLang="ko-KR" smtClean="0"/>
              <a:t>.</a:t>
            </a:r>
          </a:p>
          <a:p>
            <a:pPr eaLnBrk="1" hangingPunct="1"/>
            <a:endParaRPr lang="en-US" altLang="ko-KR" smtClean="0"/>
          </a:p>
          <a:p>
            <a:pPr eaLnBrk="1" hangingPunct="1"/>
            <a:r>
              <a:rPr lang="ko-KR" altLang="en-US" smtClean="0"/>
              <a:t>필요한 것 반영해야 함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7587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89F905C-4CB8-4A4E-A31F-DC32A082F51A}" type="slidenum">
              <a:rPr lang="en-US" altLang="ko-KR" sz="1200"/>
              <a:pPr algn="r"/>
              <a:t>15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9635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8CF74FA-E8B2-4E2F-8CBB-AAAD55455F47}" type="slidenum">
              <a:rPr lang="en-US" altLang="ko-KR" sz="1200"/>
              <a:pPr algn="r"/>
              <a:t>16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71683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EB23B0-D77A-4647-B62C-4A73A12125B2}" type="slidenum">
              <a:rPr lang="en-US" altLang="ko-KR" sz="1200"/>
              <a:pPr algn="r"/>
              <a:t>17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73731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B6625AB-FADF-4305-B82D-7DC60F528051}" type="slidenum">
              <a:rPr lang="en-US" altLang="ko-KR" sz="1200"/>
              <a:pPr algn="r"/>
              <a:t>18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75779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4895F4-C1C9-4F2C-BC83-F70693B52642}" type="slidenum">
              <a:rPr lang="en-US" altLang="ko-KR" sz="1200"/>
              <a:pPr algn="r"/>
              <a:t>19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77827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37F80-2C8A-44FD-926E-5C693CD2329C}" type="slidenum">
              <a:rPr lang="en-US" altLang="ko-KR" sz="1200"/>
              <a:pPr algn="r"/>
              <a:t>20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79875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799A2ED-B697-4B7E-A4C7-04F7D23DAA49}" type="slidenum">
              <a:rPr lang="en-US" altLang="ko-KR" sz="1200"/>
              <a:pPr algn="r"/>
              <a:t>21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81923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AAE41C-1A59-49D8-83FE-6B20FC158280}" type="slidenum">
              <a:rPr lang="en-US" altLang="ko-KR" sz="1200"/>
              <a:pPr algn="r"/>
              <a:t>22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48131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8A267A1-9FA2-4A1C-96AF-3AB48F448BFA}" type="slidenum">
              <a:rPr lang="en-US" altLang="ko-KR" sz="1200"/>
              <a:pPr algn="r"/>
              <a:t>4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3251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E1D6301-E6D5-4113-B950-74F7CC79565A}" type="slidenum">
              <a:rPr lang="en-US" altLang="ko-KR" sz="1200"/>
              <a:pPr algn="r"/>
              <a:t>8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5299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3524F4-187E-49E0-8B11-E347DA78D05A}" type="slidenum">
              <a:rPr lang="en-US" altLang="ko-KR" sz="1200"/>
              <a:pPr algn="r"/>
              <a:t>9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7347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FB7C32-70AE-4547-9935-77CDDDD33E08}" type="slidenum">
              <a:rPr lang="en-US" altLang="ko-KR" sz="1200"/>
              <a:pPr algn="r"/>
              <a:t>10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59395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DAD2BF-E682-492F-AF84-A55095486471}" type="slidenum">
              <a:rPr lang="en-US" altLang="ko-KR" sz="1200"/>
              <a:pPr algn="r"/>
              <a:t>11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2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1443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A86D50-8A59-4D86-9B40-B82A78D2BC1F}" type="slidenum">
              <a:rPr lang="en-US" altLang="ko-KR" sz="1200"/>
              <a:pPr algn="r"/>
              <a:t>12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0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3491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B01D426-2ACD-437D-B87E-367601A5C83C}" type="slidenum">
              <a:rPr lang="en-US" altLang="ko-KR" sz="1200"/>
              <a:pPr algn="r"/>
              <a:t>13</a:t>
            </a:fld>
            <a:endParaRPr lang="en-US" altLang="ko-K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  <p:sp>
        <p:nvSpPr>
          <p:cNvPr id="65539" name="슬라이드 번호 개체 틀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10F3C18-0038-44DB-982A-71ED91602D31}" type="slidenum">
              <a:rPr lang="en-US" altLang="ko-KR" sz="1200"/>
              <a:pPr algn="r"/>
              <a:t>14</a:t>
            </a:fld>
            <a:endParaRPr lang="en-US" altLang="ko-K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D287D-D802-4F94-8012-531273CD8EB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4788" y="0"/>
            <a:ext cx="2132012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8750" y="0"/>
            <a:ext cx="624363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BE307-5C48-4A5A-A4B2-5AEB93B75E1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EDB98-6177-4340-834E-383FC8E4E4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CC06C-B16B-4F16-8FCC-F7705FE0D6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73FC2-6E18-4A53-85D9-E44014A7E44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50B9-73AD-478E-B32D-C10DB59673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0773C-D4BF-421A-BDC9-F6135C7DC6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27CE8-921E-4403-B23B-7E86339E74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732C8-3386-47BB-B605-A248B94132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6700" y="6524625"/>
            <a:ext cx="339725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1B9A8-13F1-4766-85B3-FFE53BB76F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B639-9479-45E7-932B-24203ED23E1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40C00-B655-476A-899A-969B45A058A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4788" y="0"/>
            <a:ext cx="2132012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8750" y="0"/>
            <a:ext cx="624363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0E84-D134-4AF2-BA04-CD7670C81D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63090-2C06-4FDC-A99C-35A91891DA9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DDF5A-C2D6-4DB6-910A-DA435777B5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DF666-03E1-4F71-941F-36E05C66E45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0C81C-2655-49AB-B8DC-A5277975C31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549B8-F1FE-41E5-BE2D-6BBF0E4FBA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46D9-A297-461E-8A0A-6173B6DBC36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4AEFE-AE8C-4CFC-A3F9-C18713E43C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ECC57-9666-42E8-B619-E73B3762D4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D12D5-4175-4F9D-BA94-78F2896B5B7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E6777-A24D-46DD-A21C-FBD704677C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4788" y="0"/>
            <a:ext cx="2132012" cy="612616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8750" y="0"/>
            <a:ext cx="6243638" cy="6126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C7C49-876E-4A76-B0A0-579FDF1A9FB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996D-A932-42A8-BC76-539F697225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08F38-653B-4DDF-A174-5BF9C53742B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0B446-82CE-438C-96ED-96EBD732D70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EAB70-6A7A-41D3-89D2-6F2AB4A79D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8A67A-4F57-452D-8672-A8CC87D778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82CAD-ED93-4E14-93B2-AE3EF93C7C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0"/>
            <a:ext cx="822960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pic>
        <p:nvPicPr>
          <p:cNvPr id="1027" name="Picture 6" descr="48-4"/>
          <p:cNvPicPr>
            <a:picLocks noChangeAspect="1" noChangeArrowheads="1"/>
          </p:cNvPicPr>
          <p:nvPr/>
        </p:nvPicPr>
        <p:blipFill>
          <a:blip r:embed="rId14" cstate="print"/>
          <a:srcRect t="52361" b="19444"/>
          <a:stretch>
            <a:fillRect/>
          </a:stretch>
        </p:blipFill>
        <p:spPr bwMode="auto">
          <a:xfrm>
            <a:off x="0" y="4643438"/>
            <a:ext cx="914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3" y="658495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97D4D4-C0EB-4055-AEFF-E6E012116A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7" r:id="rId1"/>
    <p:sldLayoutId id="2147484108" r:id="rId2"/>
    <p:sldLayoutId id="2147484085" r:id="rId3"/>
    <p:sldLayoutId id="2147484084" r:id="rId4"/>
    <p:sldLayoutId id="2147484083" r:id="rId5"/>
    <p:sldLayoutId id="2147484082" r:id="rId6"/>
    <p:sldLayoutId id="2147484081" r:id="rId7"/>
    <p:sldLayoutId id="2147484080" r:id="rId8"/>
    <p:sldLayoutId id="2147484079" r:id="rId9"/>
    <p:sldLayoutId id="2147484078" r:id="rId10"/>
    <p:sldLayoutId id="2147484077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Arial" charset="0"/>
          <a:ea typeface="+mj-ea"/>
          <a:cs typeface="Arial" charset="0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Arial" charset="0"/>
          <a:ea typeface="HY견고딕" pitchFamily="18" charset="-127"/>
          <a:cs typeface="Arial" charset="0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Arial" charset="0"/>
          <a:ea typeface="HY견고딕" pitchFamily="18" charset="-127"/>
          <a:cs typeface="Arial" charset="0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Arial" charset="0"/>
          <a:ea typeface="HY견고딕" pitchFamily="18" charset="-127"/>
          <a:cs typeface="Arial" charset="0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Arial" charset="0"/>
          <a:ea typeface="HY견고딕" pitchFamily="18" charset="-127"/>
          <a:cs typeface="Arial" charset="0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0"/>
            <a:ext cx="822960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3" y="6584950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CD37BF-D066-44BD-8E6B-D04A2861CB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3316" name="Picture 6" descr="48-4"/>
          <p:cNvPicPr>
            <a:picLocks noChangeAspect="1" noChangeArrowheads="1"/>
          </p:cNvPicPr>
          <p:nvPr/>
        </p:nvPicPr>
        <p:blipFill>
          <a:blip r:embed="rId14" cstate="print"/>
          <a:srcRect t="52361" b="19444"/>
          <a:stretch>
            <a:fillRect/>
          </a:stretch>
        </p:blipFill>
        <p:spPr bwMode="auto">
          <a:xfrm>
            <a:off x="0" y="4643438"/>
            <a:ext cx="914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095" r:id="rId2"/>
    <p:sldLayoutId id="2147484094" r:id="rId3"/>
    <p:sldLayoutId id="2147484093" r:id="rId4"/>
    <p:sldLayoutId id="2147484092" r:id="rId5"/>
    <p:sldLayoutId id="2147484091" r:id="rId6"/>
    <p:sldLayoutId id="2147484090" r:id="rId7"/>
    <p:sldLayoutId id="2147484089" r:id="rId8"/>
    <p:sldLayoutId id="2147484088" r:id="rId9"/>
    <p:sldLayoutId id="2147484087" r:id="rId10"/>
    <p:sldLayoutId id="2147484086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0"/>
            <a:ext cx="822960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93163" y="6613525"/>
            <a:ext cx="339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000">
                <a:solidFill>
                  <a:srgbClr val="333333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8DDDB4-A662-4845-99C7-C735079BEA0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25604" name="Picture 5" descr="48-4"/>
          <p:cNvPicPr>
            <a:picLocks noChangeAspect="1" noChangeArrowheads="1"/>
          </p:cNvPicPr>
          <p:nvPr/>
        </p:nvPicPr>
        <p:blipFill>
          <a:blip r:embed="rId14" cstate="print"/>
          <a:srcRect t="52361" b="19444"/>
          <a:stretch>
            <a:fillRect/>
          </a:stretch>
        </p:blipFill>
        <p:spPr bwMode="auto">
          <a:xfrm>
            <a:off x="0" y="4643438"/>
            <a:ext cx="9144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105" r:id="rId2"/>
    <p:sldLayoutId id="2147484104" r:id="rId3"/>
    <p:sldLayoutId id="2147484103" r:id="rId4"/>
    <p:sldLayoutId id="2147484102" r:id="rId5"/>
    <p:sldLayoutId id="2147484101" r:id="rId6"/>
    <p:sldLayoutId id="2147484100" r:id="rId7"/>
    <p:sldLayoutId id="2147484099" r:id="rId8"/>
    <p:sldLayoutId id="2147484098" r:id="rId9"/>
    <p:sldLayoutId id="2147484097" r:id="rId10"/>
    <p:sldLayoutId id="2147484096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HY견고딕" pitchFamily="18" charset="-127"/>
          <a:ea typeface="HY견고딕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HY견고딕" pitchFamily="18" charset="-127"/>
          <a:ea typeface="HY견고딕" pitchFamily="18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HY견고딕" pitchFamily="18" charset="-127"/>
          <a:ea typeface="HY견고딕" pitchFamily="18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HY견고딕" pitchFamily="18" charset="-127"/>
          <a:ea typeface="HY견고딕" pitchFamily="18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HY견고딕" pitchFamily="18" charset="-127"/>
          <a:ea typeface="HY견고딕" pitchFamily="18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750" y="0"/>
            <a:ext cx="8229600" cy="765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charset="-127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charset="-127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charset="-127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charset="-127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charset="-127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600">
          <a:solidFill>
            <a:srgbClr val="003366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굴림" charset="-127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굴림" charset="-127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굴림" charset="-127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굴림" charset="-127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굴림" charset="-127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44397;&#50808;&#52636;&#51109;_CEAL&#48156;&#54364;&#51088;&#47308;\&#44608;&#50689;&#49340;8-2%20%20%20%20%20%20%20%20%20%20%20%20%20%20%20%202008-Title1.wmv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jpe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4"/>
          <p:cNvSpPr>
            <a:spLocks noChangeArrowheads="1" noChangeShapeType="1" noTextEdit="1"/>
          </p:cNvSpPr>
          <p:nvPr/>
        </p:nvSpPr>
        <p:spPr bwMode="auto">
          <a:xfrm>
            <a:off x="4500563" y="3429000"/>
            <a:ext cx="2143125" cy="357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800" kern="10">
                <a:ln w="9525">
                  <a:noFill/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17961" dir="2700000" algn="ctr" rotWithShape="0">
                    <a:schemeClr val="bg1"/>
                  </a:outerShdw>
                </a:effectLst>
                <a:latin typeface="HY견고딕"/>
                <a:ea typeface="HY견고딕"/>
              </a:rPr>
              <a:t>March 14. 2012 </a:t>
            </a:r>
            <a:endParaRPr lang="ko-KR" altLang="en-US" sz="1800" kern="10">
              <a:ln w="9525">
                <a:noFill/>
                <a:round/>
                <a:headEnd/>
                <a:tailEnd/>
              </a:ln>
              <a:solidFill>
                <a:srgbClr val="003366"/>
              </a:solidFill>
              <a:effectLst>
                <a:outerShdw dist="17961" dir="2700000" algn="ctr" rotWithShape="0">
                  <a:schemeClr val="bg1"/>
                </a:outerShdw>
              </a:effectLst>
              <a:latin typeface="HY견고딕"/>
              <a:ea typeface="HY견고딕"/>
            </a:endParaRPr>
          </a:p>
        </p:txBody>
      </p:sp>
      <p:sp>
        <p:nvSpPr>
          <p:cNvPr id="41986" name="Rectangle 10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 sz="180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684213" y="1204913"/>
            <a:ext cx="8174037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ts val="1200"/>
              </a:spcBef>
              <a:defRPr/>
            </a:pPr>
            <a:r>
              <a:rPr lang="en-US" altLang="ko-KR" sz="3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Collecting Presidential Histories </a:t>
            </a:r>
          </a:p>
          <a:p>
            <a:pPr>
              <a:lnSpc>
                <a:spcPct val="60000"/>
              </a:lnSpc>
              <a:spcBef>
                <a:spcPts val="1200"/>
              </a:spcBef>
              <a:defRPr/>
            </a:pPr>
            <a:r>
              <a:rPr lang="en-US" altLang="ko-KR" sz="3200" dirty="0">
                <a:solidFill>
                  <a:srgbClr val="FFCC00"/>
                </a:solidFill>
                <a:latin typeface="HY헤드라인M" pitchFamily="18" charset="-127"/>
                <a:ea typeface="HY헤드라인M" pitchFamily="18" charset="-127"/>
              </a:rPr>
              <a:t>    by the Presidential Archives of Korea        </a:t>
            </a:r>
            <a:endParaRPr lang="en-US" altLang="ko-KR" sz="2800" dirty="0">
              <a:solidFill>
                <a:srgbClr val="FFCC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41988" name="그룹 13"/>
          <p:cNvGrpSpPr>
            <a:grpSpLocks/>
          </p:cNvGrpSpPr>
          <p:nvPr/>
        </p:nvGrpSpPr>
        <p:grpSpPr bwMode="auto">
          <a:xfrm>
            <a:off x="5976938" y="5653088"/>
            <a:ext cx="2411412" cy="485775"/>
            <a:chOff x="5976156" y="5653767"/>
            <a:chExt cx="2412268" cy="484985"/>
          </a:xfrm>
        </p:grpSpPr>
        <p:pic>
          <p:nvPicPr>
            <p:cNvPr id="41990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976156" y="5722780"/>
              <a:ext cx="504056" cy="354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6443047" y="5653767"/>
              <a:ext cx="1945377" cy="245662"/>
            </a:xfrm>
            <a:prstGeom prst="rect">
              <a:avLst/>
            </a:prstGeom>
            <a:noFill/>
          </p:spPr>
          <p:txBody>
            <a:bodyPr>
              <a:normAutofit/>
            </a:bodyPr>
            <a:lstStyle/>
            <a:p>
              <a:pPr>
                <a:defRPr/>
              </a:pPr>
              <a:r>
                <a:rPr lang="en-US" altLang="ko-KR" sz="9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엑스포" pitchFamily="18" charset="-127"/>
                  <a:ea typeface="휴먼엑스포" pitchFamily="18" charset="-127"/>
                </a:rPr>
                <a:t>National Archives of Korea</a:t>
              </a:r>
              <a:endParaRPr lang="ko-KR" altLang="en-US" sz="950" dirty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43047" y="5831278"/>
              <a:ext cx="1945377" cy="307474"/>
            </a:xfrm>
            <a:prstGeom prst="rect">
              <a:avLst/>
            </a:prstGeom>
            <a:noFill/>
          </p:spPr>
          <p:txBody>
            <a:bodyPr/>
            <a:lstStyle/>
            <a:p>
              <a:pPr algn="dist">
                <a:defRPr/>
              </a:pPr>
              <a:r>
                <a:rPr lang="en-US" altLang="ko-KR" sz="12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휴먼엑스포" pitchFamily="18" charset="-127"/>
                  <a:ea typeface="휴먼엑스포" pitchFamily="18" charset="-127"/>
                </a:rPr>
                <a:t>Presidential Archives</a:t>
              </a:r>
              <a:endParaRPr lang="ko-KR" altLang="en-US" sz="1250" dirty="0">
                <a:solidFill>
                  <a:schemeClr val="tx1">
                    <a:lumMod val="50000"/>
                    <a:lumOff val="50000"/>
                  </a:schemeClr>
                </a:solidFill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sp>
        <p:nvSpPr>
          <p:cNvPr id="41989" name="WordArt 4"/>
          <p:cNvSpPr>
            <a:spLocks noChangeArrowheads="1" noChangeShapeType="1" noTextEdit="1"/>
          </p:cNvSpPr>
          <p:nvPr/>
        </p:nvSpPr>
        <p:spPr bwMode="auto">
          <a:xfrm>
            <a:off x="6227763" y="4572000"/>
            <a:ext cx="2273300" cy="500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ko-KR" sz="1800" kern="10">
                <a:ln w="9525">
                  <a:noFill/>
                  <a:round/>
                  <a:headEnd/>
                  <a:tailEnd/>
                </a:ln>
                <a:solidFill>
                  <a:srgbClr val="003366"/>
                </a:solidFill>
                <a:effectLst>
                  <a:outerShdw dist="17961" dir="2700000" algn="ctr" rotWithShape="0">
                    <a:schemeClr val="bg1"/>
                  </a:outerShdw>
                </a:effectLst>
                <a:latin typeface="HY견고딕"/>
                <a:ea typeface="HY견고딕"/>
              </a:rPr>
              <a:t>by  Son, Yong-bae </a:t>
            </a:r>
            <a:endParaRPr lang="ko-KR" altLang="en-US" sz="1800" kern="10">
              <a:ln w="9525">
                <a:noFill/>
                <a:round/>
                <a:headEnd/>
                <a:tailEnd/>
              </a:ln>
              <a:solidFill>
                <a:srgbClr val="003366"/>
              </a:solidFill>
              <a:effectLst>
                <a:outerShdw dist="17961" dir="2700000" algn="ctr" rotWithShape="0">
                  <a:schemeClr val="bg1"/>
                </a:outerShdw>
              </a:effectLst>
              <a:latin typeface="HY견고딕"/>
              <a:ea typeface="HY견고딕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4274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070" name="AutoShape 64"/>
          <p:cNvSpPr>
            <a:spLocks noChangeArrowheads="1"/>
          </p:cNvSpPr>
          <p:nvPr/>
        </p:nvSpPr>
        <p:spPr bwMode="auto">
          <a:xfrm>
            <a:off x="539750" y="2420938"/>
            <a:ext cx="2952750" cy="3744912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rgbClr val="638AD9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윤상구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(Sang- 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gu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Yun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- The eldest Son of President  Po-sun </a:t>
            </a:r>
            <a:r>
              <a:rPr lang="en-US" altLang="ko-KR" sz="1900" dirty="0" err="1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Yun</a:t>
            </a:r>
            <a:endParaRPr lang="en-US" altLang="ko-KR" sz="1900" dirty="0">
              <a:solidFill>
                <a:schemeClr val="tx2"/>
              </a:solidFill>
              <a:latin typeface="Corbel" pitchFamily="34" charset="0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</a:t>
            </a:r>
            <a:endParaRPr lang="ko-KR" altLang="en-US" sz="1900" dirty="0">
              <a:solidFill>
                <a:srgbClr val="0000FF"/>
              </a:solidFill>
              <a:latin typeface="Corbel" pitchFamily="34" charset="0"/>
              <a:ea typeface="맑은 고딕" pitchFamily="50" charset="-127"/>
            </a:endParaRPr>
          </a:p>
        </p:txBody>
      </p:sp>
      <p:sp>
        <p:nvSpPr>
          <p:cNvPr id="54276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B444C082-244B-4456-BC73-076ADA55BA00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9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4277" name="Text Box 129"/>
          <p:cNvSpPr txBox="1">
            <a:spLocks noChangeArrowheads="1"/>
          </p:cNvSpPr>
          <p:nvPr/>
        </p:nvSpPr>
        <p:spPr bwMode="auto">
          <a:xfrm>
            <a:off x="1522413" y="1528763"/>
            <a:ext cx="7004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Collection donated by Sang gu Yun</a:t>
            </a:r>
            <a:endParaRPr lang="ko-KR" altLang="en-US" sz="2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42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sp>
        <p:nvSpPr>
          <p:cNvPr id="5427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54280" name="_x106049984" descr="EMB000016b81936"/>
          <p:cNvPicPr>
            <a:picLocks noChangeAspect="1" noChangeArrowheads="1"/>
          </p:cNvPicPr>
          <p:nvPr/>
        </p:nvPicPr>
        <p:blipFill>
          <a:blip r:embed="rId4" cstate="print"/>
          <a:srcRect r="2568" b="26752"/>
          <a:stretch>
            <a:fillRect/>
          </a:stretch>
        </p:blipFill>
        <p:spPr bwMode="auto">
          <a:xfrm>
            <a:off x="3851275" y="2420938"/>
            <a:ext cx="4243388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1" name="AutoShape 127"/>
          <p:cNvSpPr>
            <a:spLocks noChangeArrowheads="1"/>
          </p:cNvSpPr>
          <p:nvPr/>
        </p:nvSpPr>
        <p:spPr bwMode="auto">
          <a:xfrm>
            <a:off x="909638" y="1416050"/>
            <a:ext cx="7707312" cy="485775"/>
          </a:xfrm>
          <a:prstGeom prst="roundRect">
            <a:avLst>
              <a:gd name="adj" fmla="val 50000"/>
            </a:avLst>
          </a:prstGeom>
          <a:solidFill>
            <a:srgbClr val="323876"/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pic>
        <p:nvPicPr>
          <p:cNvPr id="54282" name="Picture 128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2263" y="1416050"/>
            <a:ext cx="11620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83" name="Text Box 129"/>
          <p:cNvSpPr txBox="1">
            <a:spLocks noChangeArrowheads="1"/>
          </p:cNvSpPr>
          <p:nvPr/>
        </p:nvSpPr>
        <p:spPr bwMode="auto">
          <a:xfrm>
            <a:off x="1614488" y="1416050"/>
            <a:ext cx="70024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Po-sun Yun Collection</a:t>
            </a:r>
            <a:endParaRPr lang="ko-KR" altLang="en-US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54284" name="그룹 27"/>
          <p:cNvGrpSpPr>
            <a:grpSpLocks/>
          </p:cNvGrpSpPr>
          <p:nvPr/>
        </p:nvGrpSpPr>
        <p:grpSpPr bwMode="auto">
          <a:xfrm>
            <a:off x="695325" y="2668588"/>
            <a:ext cx="1577975" cy="368300"/>
            <a:chOff x="865304" y="2463279"/>
            <a:chExt cx="1578958" cy="369332"/>
          </a:xfrm>
        </p:grpSpPr>
        <p:sp>
          <p:nvSpPr>
            <p:cNvPr id="24" name="TextBox 23"/>
            <p:cNvSpPr txBox="1"/>
            <p:nvPr/>
          </p:nvSpPr>
          <p:spPr>
            <a:xfrm>
              <a:off x="865304" y="2463279"/>
              <a:ext cx="15789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800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Donated by</a:t>
              </a:r>
              <a:endParaRPr lang="ko-KR" altLang="en-US" sz="18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4288" name="Picture 90" descr="bulRou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980" y="2565611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54285" name="TextBox 16"/>
          <p:cNvSpPr txBox="1">
            <a:spLocks noChangeArrowheads="1"/>
          </p:cNvSpPr>
          <p:nvPr/>
        </p:nvSpPr>
        <p:spPr bwMode="auto">
          <a:xfrm>
            <a:off x="4416425" y="5465763"/>
            <a:ext cx="29194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맑은 고딕" charset="-127"/>
                <a:ea typeface="맑은 고딕" charset="-127"/>
              </a:rPr>
              <a:t>Official letter for the President elects</a:t>
            </a:r>
          </a:p>
          <a:p>
            <a:r>
              <a:rPr lang="ko-KR" altLang="en-US" sz="1200">
                <a:latin typeface="맑은 고딕" charset="-127"/>
                <a:ea typeface="맑은 고딕" charset="-127"/>
              </a:rPr>
              <a:t>대통령당선통지서</a:t>
            </a:r>
          </a:p>
        </p:txBody>
      </p:sp>
      <p:sp>
        <p:nvSpPr>
          <p:cNvPr id="23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6322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6323" name="AutoShape 127"/>
          <p:cNvSpPr>
            <a:spLocks noChangeArrowheads="1"/>
          </p:cNvSpPr>
          <p:nvPr/>
        </p:nvSpPr>
        <p:spPr bwMode="auto">
          <a:xfrm>
            <a:off x="1041400" y="955675"/>
            <a:ext cx="7707313" cy="485775"/>
          </a:xfrm>
          <a:prstGeom prst="roundRect">
            <a:avLst>
              <a:gd name="adj" fmla="val 50000"/>
            </a:avLst>
          </a:prstGeom>
          <a:solidFill>
            <a:srgbClr val="323876"/>
          </a:solidFill>
          <a:ln w="1587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pic>
        <p:nvPicPr>
          <p:cNvPr id="56324" name="Picture 128" descr="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25" y="955675"/>
            <a:ext cx="11620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129"/>
          <p:cNvSpPr txBox="1">
            <a:spLocks noChangeArrowheads="1"/>
          </p:cNvSpPr>
          <p:nvPr/>
        </p:nvSpPr>
        <p:spPr bwMode="auto">
          <a:xfrm>
            <a:off x="1744663" y="955675"/>
            <a:ext cx="70040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Chung-hee Park </a:t>
            </a:r>
            <a:r>
              <a:rPr lang="en-US" altLang="ko-KR" sz="220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(5-9</a:t>
            </a:r>
            <a:r>
              <a:rPr lang="en-US" altLang="ko-KR" sz="2200" baseline="3000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th</a:t>
            </a:r>
            <a:r>
              <a:rPr lang="en-US" altLang="ko-KR" sz="2200">
                <a:solidFill>
                  <a:srgbClr val="00B050"/>
                </a:solidFill>
                <a:latin typeface="HY헤드라인M" pitchFamily="18" charset="-127"/>
                <a:ea typeface="HY헤드라인M" pitchFamily="18" charset="-127"/>
              </a:rPr>
              <a:t> President</a:t>
            </a:r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) Collection</a:t>
            </a:r>
            <a:endParaRPr lang="ko-KR" altLang="en-US" sz="2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070" name="AutoShape 64"/>
          <p:cNvSpPr>
            <a:spLocks noChangeArrowheads="1"/>
          </p:cNvSpPr>
          <p:nvPr/>
        </p:nvSpPr>
        <p:spPr bwMode="auto">
          <a:xfrm>
            <a:off x="742950" y="1628775"/>
            <a:ext cx="8005763" cy="4608513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Collection donated by </a:t>
            </a:r>
            <a:r>
              <a:rPr lang="en-US" altLang="ko-KR" sz="19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Geun-hye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Park(</a:t>
            </a:r>
            <a:r>
              <a:rPr lang="ko-KR" altLang="en-US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박근혜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; the daughter of Chung-</a:t>
            </a:r>
            <a:r>
              <a:rPr lang="en-US" altLang="ko-KR" sz="19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hee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Park)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400" b="1" dirty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850" b="1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 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- Gifts received from  heads of foreign countries</a:t>
            </a:r>
          </a:p>
          <a:p>
            <a:pPr>
              <a:defRPr/>
            </a:pP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- Articles left by President Chung-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hee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Park and the first lady</a:t>
            </a:r>
          </a:p>
          <a:p>
            <a:pPr>
              <a:defRPr/>
            </a:pPr>
            <a:r>
              <a:rPr lang="en-US" altLang="ko-KR" sz="8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 </a:t>
            </a: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Collection donated by  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Dr. Wan-</a:t>
            </a:r>
            <a:r>
              <a:rPr lang="en-US" altLang="ko-KR" sz="19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hee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Kim(</a:t>
            </a:r>
            <a:r>
              <a:rPr lang="ko-KR" altLang="en-US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김완희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; Professor)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 </a:t>
            </a: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- </a:t>
            </a:r>
            <a:r>
              <a:rPr lang="en-US" altLang="ko-KR" sz="18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Correspondence  between President Chung-</a:t>
            </a:r>
            <a:r>
              <a:rPr lang="en-US" altLang="ko-KR" sz="180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hee</a:t>
            </a:r>
            <a:r>
              <a:rPr lang="en-US" altLang="ko-KR" sz="18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Park and Dr. Wan-</a:t>
            </a:r>
            <a:r>
              <a:rPr lang="en-US" altLang="ko-KR" sz="180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hee</a:t>
            </a:r>
            <a:r>
              <a:rPr lang="en-US" altLang="ko-KR" sz="18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Kim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   regarding proposal of the way of developing </a:t>
            </a:r>
            <a:r>
              <a:rPr lang="en-US" altLang="ko-KR" sz="190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korean</a:t>
            </a: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electronic industries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8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Collection donated by 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Jae-</a:t>
            </a:r>
            <a:r>
              <a:rPr lang="en-US" altLang="ko-KR" sz="20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chun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Kim(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김재춘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; 3</a:t>
            </a:r>
            <a:r>
              <a:rPr lang="en-US" altLang="ko-KR" sz="2000" b="1" baseline="300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rd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director of KCIA )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  - 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Photographs during President Park’s military service and his  presidency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20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- Photocopies of KCIA (</a:t>
            </a:r>
            <a:r>
              <a:rPr lang="ko-KR" altLang="en-US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중앙정보부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)documents regarding 5.16 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coupd’etat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ko-KR" altLang="en-US" sz="19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6327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15316A03-0ED4-4F3E-9C2E-54175EA62CAC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10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56328" name="그룹 22"/>
          <p:cNvGrpSpPr>
            <a:grpSpLocks/>
          </p:cNvGrpSpPr>
          <p:nvPr/>
        </p:nvGrpSpPr>
        <p:grpSpPr bwMode="auto">
          <a:xfrm>
            <a:off x="611188" y="1758950"/>
            <a:ext cx="2952750" cy="400050"/>
            <a:chOff x="827584" y="1759299"/>
            <a:chExt cx="2736304" cy="400110"/>
          </a:xfrm>
        </p:grpSpPr>
        <p:sp>
          <p:nvSpPr>
            <p:cNvPr id="56330" name="TextBox 17"/>
            <p:cNvSpPr txBox="1">
              <a:spLocks noChangeArrowheads="1"/>
            </p:cNvSpPr>
            <p:nvPr/>
          </p:nvSpPr>
          <p:spPr bwMode="auto">
            <a:xfrm>
              <a:off x="827584" y="1759299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/>
                <a:t>   </a:t>
              </a:r>
              <a:r>
                <a:rPr lang="en-US" altLang="ko-KR" sz="1800">
                  <a:latin typeface="HY울릉도M" pitchFamily="18" charset="-127"/>
                  <a:ea typeface="HY울릉도M" pitchFamily="18" charset="-127"/>
                </a:rPr>
                <a:t>Total : 3,306 items</a:t>
              </a:r>
              <a:endParaRPr lang="ko-KR" altLang="en-US" sz="1800"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56331" name="Picture 90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6961" y="1912407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21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0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8070" name="AutoShape 64"/>
          <p:cNvSpPr>
            <a:spLocks noChangeArrowheads="1"/>
          </p:cNvSpPr>
          <p:nvPr/>
        </p:nvSpPr>
        <p:spPr bwMode="auto">
          <a:xfrm>
            <a:off x="1562100" y="2205038"/>
            <a:ext cx="2952750" cy="3744912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rgbClr val="638AD9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박근혜 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(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Geun-hye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Park)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- The daughter of President Chung-</a:t>
            </a:r>
            <a:r>
              <a:rPr lang="en-US" altLang="ko-KR" sz="1900" dirty="0" err="1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hee</a:t>
            </a: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Park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- Politician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- Lawmaker </a:t>
            </a:r>
            <a:endParaRPr lang="ko-KR" altLang="en-US" sz="1900" dirty="0">
              <a:solidFill>
                <a:srgbClr val="0000FF"/>
              </a:solidFill>
              <a:latin typeface="Corbel" pitchFamily="34" charset="0"/>
              <a:ea typeface="맑은 고딕" pitchFamily="50" charset="-127"/>
            </a:endParaRPr>
          </a:p>
        </p:txBody>
      </p:sp>
      <p:sp>
        <p:nvSpPr>
          <p:cNvPr id="58372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9AB2A275-2882-4186-8AA3-A09EF3A0C6AD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11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063" y="1490663"/>
            <a:ext cx="2305050" cy="494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8374" name="그룹 16"/>
          <p:cNvGrpSpPr>
            <a:grpSpLocks/>
          </p:cNvGrpSpPr>
          <p:nvPr/>
        </p:nvGrpSpPr>
        <p:grpSpPr bwMode="auto">
          <a:xfrm>
            <a:off x="454025" y="1263650"/>
            <a:ext cx="8426450" cy="531813"/>
            <a:chOff x="454025" y="1262857"/>
            <a:chExt cx="8426450" cy="531812"/>
          </a:xfrm>
        </p:grpSpPr>
        <p:grpSp>
          <p:nvGrpSpPr>
            <p:cNvPr id="58380" name="Group 126"/>
            <p:cNvGrpSpPr>
              <a:grpSpLocks/>
            </p:cNvGrpSpPr>
            <p:nvPr/>
          </p:nvGrpSpPr>
          <p:grpSpPr bwMode="auto">
            <a:xfrm>
              <a:off x="454025" y="1262857"/>
              <a:ext cx="8426450" cy="531812"/>
              <a:chOff x="81" y="2614"/>
              <a:chExt cx="3205" cy="335"/>
            </a:xfrm>
          </p:grpSpPr>
          <p:sp>
            <p:nvSpPr>
              <p:cNvPr id="58382" name="AutoShape 127"/>
              <p:cNvSpPr>
                <a:spLocks noChangeArrowheads="1"/>
              </p:cNvSpPr>
              <p:nvPr/>
            </p:nvSpPr>
            <p:spPr bwMode="auto">
              <a:xfrm>
                <a:off x="308" y="2614"/>
                <a:ext cx="2978" cy="306"/>
              </a:xfrm>
              <a:prstGeom prst="roundRect">
                <a:avLst>
                  <a:gd name="adj" fmla="val 50000"/>
                </a:avLst>
              </a:prstGeom>
              <a:solidFill>
                <a:srgbClr val="323876"/>
              </a:solidFill>
              <a:ln w="158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800"/>
              </a:p>
            </p:txBody>
          </p:sp>
          <p:pic>
            <p:nvPicPr>
              <p:cNvPr id="58383" name="Picture 128" descr="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81" y="2614"/>
                <a:ext cx="44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8384" name="Text Box 129"/>
              <p:cNvSpPr txBox="1">
                <a:spLocks noChangeArrowheads="1"/>
              </p:cNvSpPr>
              <p:nvPr/>
            </p:nvSpPr>
            <p:spPr bwMode="auto">
              <a:xfrm>
                <a:off x="580" y="2652"/>
                <a:ext cx="270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58381" name="Text Box 129"/>
            <p:cNvSpPr txBox="1">
              <a:spLocks noChangeArrowheads="1"/>
            </p:cNvSpPr>
            <p:nvPr/>
          </p:nvSpPr>
          <p:spPr bwMode="auto">
            <a:xfrm>
              <a:off x="1634517" y="1313319"/>
              <a:ext cx="70030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Chung-hee Park Collection</a:t>
              </a:r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58375" name="TextBox 17"/>
          <p:cNvSpPr txBox="1">
            <a:spLocks noChangeArrowheads="1"/>
          </p:cNvSpPr>
          <p:nvPr/>
        </p:nvSpPr>
        <p:spPr bwMode="auto">
          <a:xfrm>
            <a:off x="6902450" y="5973763"/>
            <a:ext cx="179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맑은 고딕" charset="-127"/>
                <a:ea typeface="맑은 고딕" charset="-127"/>
              </a:rPr>
              <a:t>President Park’s </a:t>
            </a:r>
          </a:p>
          <a:p>
            <a:r>
              <a:rPr lang="en-US" altLang="ko-KR" sz="1200" b="1">
                <a:latin typeface="맑은 고딕" charset="-127"/>
                <a:ea typeface="맑은 고딕" charset="-127"/>
              </a:rPr>
              <a:t>autograph calligraphy</a:t>
            </a:r>
            <a:endParaRPr lang="ko-KR" altLang="en-US" sz="1200" b="1">
              <a:latin typeface="맑은 고딕" charset="-127"/>
              <a:ea typeface="맑은 고딕" charset="-127"/>
            </a:endParaRPr>
          </a:p>
        </p:txBody>
      </p:sp>
      <p:grpSp>
        <p:nvGrpSpPr>
          <p:cNvPr id="58376" name="그룹 21"/>
          <p:cNvGrpSpPr>
            <a:grpSpLocks/>
          </p:cNvGrpSpPr>
          <p:nvPr/>
        </p:nvGrpSpPr>
        <p:grpSpPr bwMode="auto">
          <a:xfrm>
            <a:off x="1635125" y="2482850"/>
            <a:ext cx="1577975" cy="369888"/>
            <a:chOff x="865304" y="2463279"/>
            <a:chExt cx="1578958" cy="369332"/>
          </a:xfrm>
        </p:grpSpPr>
        <p:sp>
          <p:nvSpPr>
            <p:cNvPr id="23" name="TextBox 22"/>
            <p:cNvSpPr txBox="1"/>
            <p:nvPr/>
          </p:nvSpPr>
          <p:spPr>
            <a:xfrm>
              <a:off x="865304" y="2463279"/>
              <a:ext cx="15789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800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Donated by</a:t>
              </a:r>
              <a:endParaRPr lang="ko-KR" altLang="en-US" sz="18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58379" name="Picture 90" descr="bulRou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980" y="2565611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21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18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0419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DAA8398B-EF85-4773-84B0-472C5ACFFC23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12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5888" y="2349500"/>
            <a:ext cx="2944812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5100" y="2349500"/>
            <a:ext cx="270510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2" name="그룹 16"/>
          <p:cNvGrpSpPr>
            <a:grpSpLocks/>
          </p:cNvGrpSpPr>
          <p:nvPr/>
        </p:nvGrpSpPr>
        <p:grpSpPr bwMode="auto">
          <a:xfrm>
            <a:off x="454025" y="1263650"/>
            <a:ext cx="8426450" cy="531813"/>
            <a:chOff x="454025" y="1262857"/>
            <a:chExt cx="8426450" cy="531812"/>
          </a:xfrm>
        </p:grpSpPr>
        <p:grpSp>
          <p:nvGrpSpPr>
            <p:cNvPr id="60428" name="Group 126"/>
            <p:cNvGrpSpPr>
              <a:grpSpLocks/>
            </p:cNvGrpSpPr>
            <p:nvPr/>
          </p:nvGrpSpPr>
          <p:grpSpPr bwMode="auto">
            <a:xfrm>
              <a:off x="454025" y="1262865"/>
              <a:ext cx="8426450" cy="531813"/>
              <a:chOff x="81" y="2614"/>
              <a:chExt cx="3205" cy="335"/>
            </a:xfrm>
          </p:grpSpPr>
          <p:sp>
            <p:nvSpPr>
              <p:cNvPr id="60430" name="AutoShape 127"/>
              <p:cNvSpPr>
                <a:spLocks noChangeArrowheads="1"/>
              </p:cNvSpPr>
              <p:nvPr/>
            </p:nvSpPr>
            <p:spPr bwMode="auto">
              <a:xfrm>
                <a:off x="308" y="2614"/>
                <a:ext cx="2978" cy="306"/>
              </a:xfrm>
              <a:prstGeom prst="roundRect">
                <a:avLst>
                  <a:gd name="adj" fmla="val 50000"/>
                </a:avLst>
              </a:prstGeom>
              <a:solidFill>
                <a:srgbClr val="323876"/>
              </a:solidFill>
              <a:ln w="1587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 sz="1800"/>
              </a:p>
            </p:txBody>
          </p:sp>
          <p:pic>
            <p:nvPicPr>
              <p:cNvPr id="60431" name="Picture 128" descr="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81" y="2614"/>
                <a:ext cx="449" cy="3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32" name="Text Box 129"/>
              <p:cNvSpPr txBox="1">
                <a:spLocks noChangeArrowheads="1"/>
              </p:cNvSpPr>
              <p:nvPr/>
            </p:nvSpPr>
            <p:spPr bwMode="auto">
              <a:xfrm>
                <a:off x="580" y="2652"/>
                <a:ext cx="270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ko-KR" altLang="en-US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60429" name="Text Box 129"/>
            <p:cNvSpPr txBox="1">
              <a:spLocks noChangeArrowheads="1"/>
            </p:cNvSpPr>
            <p:nvPr/>
          </p:nvSpPr>
          <p:spPr bwMode="auto">
            <a:xfrm>
              <a:off x="1634517" y="1313319"/>
              <a:ext cx="700304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Chung-hee Park Collection</a:t>
              </a:r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192213" y="1897063"/>
            <a:ext cx="36528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8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Donated by </a:t>
            </a:r>
            <a:r>
              <a:rPr lang="en-US" altLang="ko-KR" sz="1800" dirty="0" err="1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Geun-hye</a:t>
            </a:r>
            <a:r>
              <a:rPr lang="en-US" altLang="ko-KR" sz="18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Park</a:t>
            </a:r>
            <a:endParaRPr lang="ko-KR" altLang="en-US" sz="1800" dirty="0">
              <a:solidFill>
                <a:schemeClr val="accent6">
                  <a:lumMod val="7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0424" name="Picture 90" descr="bul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6663" y="1998663"/>
            <a:ext cx="149225" cy="1651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60425" name="TextBox 25"/>
          <p:cNvSpPr txBox="1">
            <a:spLocks noChangeArrowheads="1"/>
          </p:cNvSpPr>
          <p:nvPr/>
        </p:nvSpPr>
        <p:spPr bwMode="auto">
          <a:xfrm>
            <a:off x="1385888" y="5670550"/>
            <a:ext cx="355758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sz="1200" b="1">
                <a:latin typeface="맑은 고딕" charset="-127"/>
                <a:ea typeface="맑은 고딕" charset="-127"/>
              </a:rPr>
              <a:t> Gift from President Nixon to President Park</a:t>
            </a:r>
            <a:r>
              <a:rPr lang="en-US" altLang="ko-KR" sz="1200">
                <a:latin typeface="맑은 고딕" charset="-127"/>
                <a:ea typeface="맑은 고딕" charset="-127"/>
              </a:rPr>
              <a:t>,</a:t>
            </a:r>
          </a:p>
          <a:p>
            <a:r>
              <a:rPr lang="en-US" altLang="ko-KR" sz="1100">
                <a:latin typeface="맑은 고딕" charset="-127"/>
                <a:ea typeface="맑은 고딕" charset="-127"/>
              </a:rPr>
              <a:t>   the fragment of the moon’s surface with Korean</a:t>
            </a:r>
          </a:p>
          <a:p>
            <a:r>
              <a:rPr lang="en-US" altLang="ko-KR" sz="1100">
                <a:latin typeface="맑은 고딕" charset="-127"/>
                <a:ea typeface="맑은 고딕" charset="-127"/>
              </a:rPr>
              <a:t>   flag brought by the crew of Apollo 11 </a:t>
            </a:r>
            <a:endParaRPr lang="ko-KR" altLang="en-US" sz="1100">
              <a:latin typeface="맑은 고딕" charset="-127"/>
              <a:ea typeface="맑은 고딕" charset="-127"/>
            </a:endParaRPr>
          </a:p>
        </p:txBody>
      </p:sp>
      <p:sp>
        <p:nvSpPr>
          <p:cNvPr id="60426" name="TextBox 26"/>
          <p:cNvSpPr txBox="1">
            <a:spLocks noChangeArrowheads="1"/>
          </p:cNvSpPr>
          <p:nvPr/>
        </p:nvSpPr>
        <p:spPr bwMode="auto">
          <a:xfrm>
            <a:off x="5076825" y="5670550"/>
            <a:ext cx="41132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ko-KR" sz="1200" b="1">
                <a:latin typeface="맑은 고딕" charset="-127"/>
                <a:ea typeface="맑은 고딕" charset="-127"/>
              </a:rPr>
              <a:t> Gift from UN General Commander Stilwell to </a:t>
            </a:r>
          </a:p>
          <a:p>
            <a:r>
              <a:rPr lang="en-US" altLang="ko-KR" sz="1200" b="1">
                <a:latin typeface="맑은 고딕" charset="-127"/>
                <a:ea typeface="맑은 고딕" charset="-127"/>
              </a:rPr>
              <a:t>  President Park</a:t>
            </a:r>
            <a:r>
              <a:rPr lang="en-US" altLang="ko-KR" sz="1200">
                <a:latin typeface="맑은 고딕" charset="-127"/>
                <a:ea typeface="맑은 고딕" charset="-127"/>
              </a:rPr>
              <a:t>, </a:t>
            </a:r>
            <a:r>
              <a:rPr lang="en-US" altLang="ko-KR" sz="1100">
                <a:latin typeface="맑은 고딕" charset="-127"/>
                <a:ea typeface="맑은 고딕" charset="-127"/>
              </a:rPr>
              <a:t>the fragment of the cottonwood which </a:t>
            </a:r>
          </a:p>
          <a:p>
            <a:r>
              <a:rPr lang="en-US" altLang="ko-KR" sz="1100">
                <a:latin typeface="맑은 고딕" charset="-127"/>
                <a:ea typeface="맑은 고딕" charset="-127"/>
              </a:rPr>
              <a:t>  was trimmed in so-called “Tree incident (</a:t>
            </a:r>
            <a:r>
              <a:rPr lang="ko-KR" altLang="en-US" sz="1100">
                <a:latin typeface="맑은 고딕" charset="-127"/>
                <a:ea typeface="맑은 고딕" charset="-127"/>
              </a:rPr>
              <a:t>판문점 미루나무 </a:t>
            </a:r>
            <a:endParaRPr lang="en-US" altLang="ko-KR" sz="1100">
              <a:latin typeface="맑은 고딕" charset="-127"/>
              <a:ea typeface="맑은 고딕" charset="-127"/>
            </a:endParaRPr>
          </a:p>
          <a:p>
            <a:r>
              <a:rPr lang="en-US" altLang="ko-KR" sz="1100">
                <a:latin typeface="맑은 고딕" charset="-127"/>
                <a:ea typeface="맑은 고딕" charset="-127"/>
              </a:rPr>
              <a:t>  </a:t>
            </a:r>
            <a:r>
              <a:rPr lang="ko-KR" altLang="en-US" sz="1100">
                <a:latin typeface="맑은 고딕" charset="-127"/>
                <a:ea typeface="맑은 고딕" charset="-127"/>
              </a:rPr>
              <a:t>사건</a:t>
            </a:r>
            <a:r>
              <a:rPr lang="en-US" altLang="ko-KR" sz="1100">
                <a:latin typeface="맑은 고딕" charset="-127"/>
                <a:ea typeface="맑은 고딕" charset="-127"/>
              </a:rPr>
              <a:t>, 1976.8.18)” </a:t>
            </a:r>
            <a:endParaRPr lang="ko-KR" altLang="en-US" sz="1100">
              <a:latin typeface="맑은 고딕" charset="-127"/>
              <a:ea typeface="맑은 고딕" charset="-127"/>
            </a:endParaRPr>
          </a:p>
        </p:txBody>
      </p:sp>
      <p:sp>
        <p:nvSpPr>
          <p:cNvPr id="28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6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2467" name="Group 126"/>
          <p:cNvGrpSpPr>
            <a:grpSpLocks/>
          </p:cNvGrpSpPr>
          <p:nvPr/>
        </p:nvGrpSpPr>
        <p:grpSpPr bwMode="auto">
          <a:xfrm>
            <a:off x="190500" y="1412875"/>
            <a:ext cx="8426450" cy="531813"/>
            <a:chOff x="81" y="2614"/>
            <a:chExt cx="3205" cy="335"/>
          </a:xfrm>
        </p:grpSpPr>
        <p:sp>
          <p:nvSpPr>
            <p:cNvPr id="62477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62478" name="Picture 128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9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8070" name="AutoShape 64"/>
          <p:cNvSpPr>
            <a:spLocks noChangeArrowheads="1"/>
          </p:cNvSpPr>
          <p:nvPr/>
        </p:nvSpPr>
        <p:spPr bwMode="auto">
          <a:xfrm>
            <a:off x="539750" y="2316163"/>
            <a:ext cx="2952750" cy="4119562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rgbClr val="638AD9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· </a:t>
            </a:r>
            <a:r>
              <a:rPr lang="ko-KR" altLang="en-US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김완희 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(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Dr.Wan-hee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Kim)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8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</a:t>
            </a:r>
            <a:r>
              <a:rPr lang="en-US" altLang="ko-KR" sz="16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- Former Professor at Columbia Univ.(1957~1979)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6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- Founder of Electronic Times  (1984)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60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- </a:t>
            </a:r>
            <a:r>
              <a:rPr lang="en-US" altLang="ko-KR" sz="1600" spc="-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Proposed  the policy of promoting  Korean electronic  industry development</a:t>
            </a:r>
            <a:r>
              <a:rPr lang="ko-KR" altLang="en-US" sz="1600" spc="-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</a:t>
            </a:r>
            <a:r>
              <a:rPr lang="en-US" altLang="ko-KR" sz="1600" spc="-50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requested by President Park and was involved in establishing KAIST</a:t>
            </a:r>
            <a:endParaRPr lang="ko-KR" altLang="en-US" sz="1600" spc="-50" dirty="0">
              <a:solidFill>
                <a:srgbClr val="0000FF"/>
              </a:solidFill>
              <a:latin typeface="Corbel" pitchFamily="34" charset="0"/>
              <a:ea typeface="맑은 고딕" pitchFamily="50" charset="-127"/>
            </a:endParaRPr>
          </a:p>
        </p:txBody>
      </p:sp>
      <p:sp>
        <p:nvSpPr>
          <p:cNvPr id="62469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C6269480-CBF2-4537-B7B8-EDB3A7F0E89D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13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2470" name="Text Box 129"/>
          <p:cNvSpPr txBox="1">
            <a:spLocks noChangeArrowheads="1"/>
          </p:cNvSpPr>
          <p:nvPr/>
        </p:nvSpPr>
        <p:spPr bwMode="auto">
          <a:xfrm>
            <a:off x="1411288" y="1412875"/>
            <a:ext cx="70024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Chung-hee Park Collection</a:t>
            </a:r>
            <a:endParaRPr lang="ko-KR" altLang="en-US" sz="2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24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2263775"/>
            <a:ext cx="41529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2" name="TextBox 17"/>
          <p:cNvSpPr txBox="1">
            <a:spLocks noChangeArrowheads="1"/>
          </p:cNvSpPr>
          <p:nvPr/>
        </p:nvSpPr>
        <p:spPr bwMode="auto">
          <a:xfrm>
            <a:off x="3851275" y="6061075"/>
            <a:ext cx="4152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 b="1">
                <a:latin typeface="맑은 고딕" charset="-127"/>
                <a:ea typeface="맑은 고딕" charset="-127"/>
              </a:rPr>
              <a:t>Hand-written letter from President Chung hee Park </a:t>
            </a:r>
          </a:p>
          <a:p>
            <a:r>
              <a:rPr lang="en-US" altLang="ko-KR" sz="1200" b="1">
                <a:latin typeface="맑은 고딕" charset="-127"/>
                <a:ea typeface="맑은 고딕" charset="-127"/>
              </a:rPr>
              <a:t>to Dr. Wan hee Kim(1968.4.27)</a:t>
            </a:r>
            <a:endParaRPr lang="ko-KR" altLang="en-US" sz="1200" b="1">
              <a:latin typeface="맑은 고딕" charset="-127"/>
              <a:ea typeface="맑은 고딕" charset="-127"/>
            </a:endParaRPr>
          </a:p>
        </p:txBody>
      </p:sp>
      <p:grpSp>
        <p:nvGrpSpPr>
          <p:cNvPr id="62473" name="그룹 16"/>
          <p:cNvGrpSpPr>
            <a:grpSpLocks/>
          </p:cNvGrpSpPr>
          <p:nvPr/>
        </p:nvGrpSpPr>
        <p:grpSpPr bwMode="auto">
          <a:xfrm>
            <a:off x="581025" y="2482850"/>
            <a:ext cx="1579563" cy="369888"/>
            <a:chOff x="865304" y="2463279"/>
            <a:chExt cx="1578958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865304" y="2463279"/>
              <a:ext cx="15789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800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Donated by</a:t>
              </a:r>
              <a:endParaRPr lang="ko-KR" altLang="en-US" sz="18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2476" name="Picture 90" descr="bulRoun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9980" y="2565611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23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4514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4515" name="Group 126"/>
          <p:cNvGrpSpPr>
            <a:grpSpLocks/>
          </p:cNvGrpSpPr>
          <p:nvPr/>
        </p:nvGrpSpPr>
        <p:grpSpPr bwMode="auto">
          <a:xfrm>
            <a:off x="454025" y="955675"/>
            <a:ext cx="8294688" cy="531813"/>
            <a:chOff x="81" y="2614"/>
            <a:chExt cx="3205" cy="335"/>
          </a:xfrm>
        </p:grpSpPr>
        <p:sp>
          <p:nvSpPr>
            <p:cNvPr id="64521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64522" name="Picture 128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3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Kyu-hah Choi </a:t>
              </a:r>
              <a:r>
                <a:rPr lang="en-US" altLang="ko-KR" sz="220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(10</a:t>
              </a:r>
              <a:r>
                <a:rPr lang="en-US" altLang="ko-KR" sz="2200" baseline="3000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th</a:t>
              </a:r>
              <a:r>
                <a:rPr lang="en-US" altLang="ko-KR" sz="220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 President)</a:t>
              </a:r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 Collection</a:t>
              </a:r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8070" name="AutoShape 64"/>
          <p:cNvSpPr>
            <a:spLocks noChangeArrowheads="1"/>
          </p:cNvSpPr>
          <p:nvPr/>
        </p:nvSpPr>
        <p:spPr bwMode="auto">
          <a:xfrm>
            <a:off x="611188" y="1628775"/>
            <a:ext cx="8005762" cy="4806950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Collection by </a:t>
            </a:r>
            <a:r>
              <a:rPr lang="en-US" altLang="ko-KR" sz="1900" b="1" dirty="0" err="1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Yun-hong</a:t>
            </a: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 </a:t>
            </a:r>
            <a:r>
              <a:rPr lang="en-US" altLang="ko-KR" sz="1900" b="1" dirty="0" err="1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Choi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(the Son of </a:t>
            </a:r>
            <a:r>
              <a:rPr lang="en-US" altLang="ko-KR" sz="19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Kyu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-hah </a:t>
            </a:r>
            <a:r>
              <a:rPr lang="en-US" altLang="ko-KR" sz="19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Choi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)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800" b="1" dirty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- Government documents relating to Korea-U.S. summit meetings       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  and relation and relevant issues during the 1960s~1970s   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Papers regarding South-North Korea relation including the joint </a:t>
            </a:r>
            <a:r>
              <a:rPr lang="en-US" altLang="ko-KR" sz="1800" spc="-100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communique</a:t>
            </a:r>
            <a:endParaRPr lang="en-US" altLang="ko-KR" sz="1800" spc="-100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  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of 4 July ,1972 (7.4 </a:t>
            </a:r>
            <a:r>
              <a:rPr lang="ko-KR" altLang="en-US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남북공동성명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),  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   a South-North Korea joint agreement</a:t>
            </a:r>
            <a:r>
              <a:rPr lang="en-US" altLang="ko-KR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(</a:t>
            </a:r>
            <a:r>
              <a:rPr lang="ko-KR" altLang="en-US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남북공동성명 합의서</a:t>
            </a:r>
            <a:r>
              <a:rPr lang="en-US" altLang="ko-KR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), etc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Papers regarding diplomatic relation during </a:t>
            </a:r>
            <a:r>
              <a:rPr lang="en-US" altLang="ko-KR" sz="1800" spc="-100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Kyu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-hah </a:t>
            </a:r>
            <a:r>
              <a:rPr lang="en-US" altLang="ko-KR" sz="1800" spc="-100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Choi’s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presidency as  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   a foreign minister(1967~1971)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8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 - </a:t>
            </a:r>
            <a:r>
              <a:rPr lang="en-US" altLang="ko-KR" sz="1800" spc="-100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Kyu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-hah </a:t>
            </a:r>
            <a:r>
              <a:rPr lang="en-US" altLang="ko-KR" sz="1800" spc="-100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Choi’s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hand written hospital diary about </a:t>
            </a:r>
            <a:r>
              <a:rPr lang="en-US" altLang="ko-KR" sz="2000" spc="-100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Gi</a:t>
            </a:r>
            <a:r>
              <a:rPr lang="en-US" altLang="ko-KR" sz="20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Hong (</a:t>
            </a:r>
            <a:r>
              <a:rPr lang="en-US" altLang="ko-KR" sz="18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the first lady</a:t>
            </a:r>
            <a:r>
              <a:rPr lang="en-US" altLang="ko-KR" sz="20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endParaRPr lang="en-US" altLang="ko-KR" sz="1900" spc="-1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ko-KR" altLang="en-US" sz="19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4517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DFB55694-C353-42E5-A7FF-4F4B458ADA70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14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4518" name="TextBox 17"/>
          <p:cNvSpPr txBox="1">
            <a:spLocks noChangeArrowheads="1"/>
          </p:cNvSpPr>
          <p:nvPr/>
        </p:nvSpPr>
        <p:spPr bwMode="auto">
          <a:xfrm>
            <a:off x="611188" y="1758950"/>
            <a:ext cx="2952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/>
              <a:t>   </a:t>
            </a:r>
            <a:r>
              <a:rPr lang="en-US" altLang="ko-KR" sz="1800">
                <a:latin typeface="HY울릉도M" pitchFamily="18" charset="-127"/>
                <a:ea typeface="HY울릉도M" pitchFamily="18" charset="-127"/>
              </a:rPr>
              <a:t>Total : 15,887 items</a:t>
            </a:r>
            <a:endParaRPr lang="ko-KR" altLang="en-US" sz="180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64519" name="Picture 90" descr="bul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12938"/>
            <a:ext cx="160338" cy="163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6562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6563" name="Group 126"/>
          <p:cNvGrpSpPr>
            <a:grpSpLocks/>
          </p:cNvGrpSpPr>
          <p:nvPr/>
        </p:nvGrpSpPr>
        <p:grpSpPr bwMode="auto">
          <a:xfrm>
            <a:off x="250825" y="1528763"/>
            <a:ext cx="8426450" cy="531812"/>
            <a:chOff x="81" y="2614"/>
            <a:chExt cx="3205" cy="335"/>
          </a:xfrm>
        </p:grpSpPr>
        <p:sp>
          <p:nvSpPr>
            <p:cNvPr id="66576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66577" name="Picture 128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578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66564" name="AutoShape 64"/>
          <p:cNvSpPr>
            <a:spLocks noChangeArrowheads="1"/>
          </p:cNvSpPr>
          <p:nvPr/>
        </p:nvSpPr>
        <p:spPr bwMode="auto">
          <a:xfrm>
            <a:off x="539750" y="2420938"/>
            <a:ext cx="2952750" cy="3744912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rgbClr val="638AD9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 b="1">
                <a:solidFill>
                  <a:schemeClr val="tx2"/>
                </a:solidFill>
                <a:latin typeface="맑은 고딕" charset="-127"/>
                <a:ea typeface="맑은 고딕" charset="-127"/>
              </a:rPr>
              <a:t>· </a:t>
            </a:r>
            <a:r>
              <a:rPr lang="ko-KR" altLang="en-US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최윤홍 </a:t>
            </a: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(Yun-hong Choi)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  - The eldest son of 10</a:t>
            </a:r>
            <a:r>
              <a:rPr lang="en-US" altLang="ko-KR" sz="1900" baseline="300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th</a:t>
            </a: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 President Kyu-hah Choi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>
              <a:solidFill>
                <a:schemeClr val="tx2"/>
              </a:solidFill>
              <a:latin typeface="Corbel" pitchFamily="34" charset="0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>
              <a:solidFill>
                <a:schemeClr val="tx2"/>
              </a:solidFill>
              <a:latin typeface="Corbel" pitchFamily="34" charset="0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  </a:t>
            </a:r>
            <a:endParaRPr lang="ko-KR" altLang="en-US" sz="1900">
              <a:solidFill>
                <a:srgbClr val="0000FF"/>
              </a:solidFill>
              <a:latin typeface="Corbel" pitchFamily="34" charset="0"/>
              <a:ea typeface="맑은 고딕" charset="-127"/>
            </a:endParaRPr>
          </a:p>
        </p:txBody>
      </p:sp>
      <p:sp>
        <p:nvSpPr>
          <p:cNvPr id="66565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E33DFE44-6FBA-4CE6-A2C3-3F9BC8B3F12E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15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66566" name="그룹 16"/>
          <p:cNvGrpSpPr>
            <a:grpSpLocks/>
          </p:cNvGrpSpPr>
          <p:nvPr/>
        </p:nvGrpSpPr>
        <p:grpSpPr bwMode="auto">
          <a:xfrm>
            <a:off x="641350" y="2668588"/>
            <a:ext cx="1579563" cy="368300"/>
            <a:chOff x="865304" y="2463279"/>
            <a:chExt cx="1578958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865304" y="2463279"/>
              <a:ext cx="15789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800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Donated by</a:t>
              </a:r>
              <a:endParaRPr lang="ko-KR" altLang="en-US" sz="18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66575" name="Picture 90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09980" y="2565611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66567" name="Text Box 129"/>
          <p:cNvSpPr txBox="1">
            <a:spLocks noChangeArrowheads="1"/>
          </p:cNvSpPr>
          <p:nvPr/>
        </p:nvSpPr>
        <p:spPr bwMode="auto">
          <a:xfrm>
            <a:off x="1522413" y="1528763"/>
            <a:ext cx="7004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Kyu-hah Choi Collection</a:t>
            </a:r>
            <a:endParaRPr lang="ko-KR" altLang="en-US" sz="2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656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2513" y="2668588"/>
            <a:ext cx="2393950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9" name="TextBox 21"/>
          <p:cNvSpPr txBox="1">
            <a:spLocks noChangeArrowheads="1"/>
          </p:cNvSpPr>
          <p:nvPr/>
        </p:nvSpPr>
        <p:spPr bwMode="auto">
          <a:xfrm>
            <a:off x="6170613" y="5946775"/>
            <a:ext cx="2549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맑은 고딕" charset="-127"/>
                <a:ea typeface="맑은 고딕" charset="-127"/>
              </a:rPr>
              <a:t>Photo of President Choi’s family</a:t>
            </a:r>
            <a:endParaRPr lang="ko-KR" altLang="en-US" sz="1200" b="1">
              <a:latin typeface="맑은 고딕" charset="-127"/>
              <a:ea typeface="맑은 고딕" charset="-127"/>
            </a:endParaRPr>
          </a:p>
        </p:txBody>
      </p:sp>
      <p:pic>
        <p:nvPicPr>
          <p:cNvPr id="665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2668588"/>
            <a:ext cx="2252663" cy="327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타원 23"/>
          <p:cNvSpPr/>
          <p:nvPr/>
        </p:nvSpPr>
        <p:spPr>
          <a:xfrm>
            <a:off x="3492500" y="2935288"/>
            <a:ext cx="792163" cy="9255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635375" y="5946775"/>
            <a:ext cx="2252663" cy="461963"/>
          </a:xfrm>
          <a:prstGeom prst="rect">
            <a:avLst/>
          </a:prstGeom>
          <a:noFill/>
        </p:spPr>
        <p:txBody>
          <a:bodyPr lIns="0" rIns="0">
            <a:spAutoFit/>
          </a:bodyPr>
          <a:lstStyle/>
          <a:p>
            <a:pPr>
              <a:defRPr/>
            </a:pPr>
            <a:r>
              <a:rPr lang="en-US" altLang="ko-KR" sz="1200" b="1" spc="-150" dirty="0">
                <a:latin typeface="맑은 고딕" pitchFamily="50" charset="-127"/>
                <a:ea typeface="맑은 고딕" pitchFamily="50" charset="-127"/>
              </a:rPr>
              <a:t>Photo from President  </a:t>
            </a:r>
            <a:r>
              <a:rPr lang="en-US" altLang="ko-KR" sz="1200" b="1" spc="-150" dirty="0" err="1">
                <a:latin typeface="맑은 고딕" pitchFamily="50" charset="-127"/>
                <a:ea typeface="맑은 고딕" pitchFamily="50" charset="-127"/>
              </a:rPr>
              <a:t>Choi’s</a:t>
            </a:r>
            <a:r>
              <a:rPr lang="en-US" altLang="ko-KR" sz="1200" b="1" spc="-150" dirty="0">
                <a:latin typeface="맑은 고딕" pitchFamily="50" charset="-127"/>
                <a:ea typeface="맑은 고딕" pitchFamily="50" charset="-127"/>
              </a:rPr>
              <a:t> high school year book</a:t>
            </a:r>
            <a:endParaRPr lang="ko-KR" altLang="en-US" sz="1200" b="1" spc="-15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9" name="Rectangle 121"/>
          <p:cNvSpPr>
            <a:spLocks noChangeArrowheads="1"/>
          </p:cNvSpPr>
          <p:nvPr/>
        </p:nvSpPr>
        <p:spPr bwMode="auto">
          <a:xfrm>
            <a:off x="0" y="22225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10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68611" name="Group 126"/>
          <p:cNvGrpSpPr>
            <a:grpSpLocks/>
          </p:cNvGrpSpPr>
          <p:nvPr/>
        </p:nvGrpSpPr>
        <p:grpSpPr bwMode="auto">
          <a:xfrm>
            <a:off x="454025" y="955675"/>
            <a:ext cx="8294688" cy="531813"/>
            <a:chOff x="81" y="2614"/>
            <a:chExt cx="3205" cy="335"/>
          </a:xfrm>
        </p:grpSpPr>
        <p:sp>
          <p:nvSpPr>
            <p:cNvPr id="68618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68619" name="Picture 128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20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Young-sam Kim </a:t>
              </a:r>
              <a:r>
                <a:rPr lang="en-US" altLang="ko-KR" sz="2200">
                  <a:solidFill>
                    <a:srgbClr val="339933"/>
                  </a:solidFill>
                  <a:latin typeface="HY헤드라인M" pitchFamily="18" charset="-127"/>
                  <a:ea typeface="HY헤드라인M" pitchFamily="18" charset="-127"/>
                </a:rPr>
                <a:t>(14</a:t>
              </a:r>
              <a:r>
                <a:rPr lang="en-US" altLang="ko-KR" sz="2200" baseline="30000">
                  <a:solidFill>
                    <a:srgbClr val="339933"/>
                  </a:solidFill>
                  <a:latin typeface="HY헤드라인M" pitchFamily="18" charset="-127"/>
                  <a:ea typeface="HY헤드라인M" pitchFamily="18" charset="-127"/>
                </a:rPr>
                <a:t>th</a:t>
              </a:r>
              <a:r>
                <a:rPr lang="en-US" altLang="ko-KR" sz="2200">
                  <a:solidFill>
                    <a:srgbClr val="339933"/>
                  </a:solidFill>
                  <a:latin typeface="HY헤드라인M" pitchFamily="18" charset="-127"/>
                  <a:ea typeface="HY헤드라인M" pitchFamily="18" charset="-127"/>
                </a:rPr>
                <a:t> President) </a:t>
              </a:r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Collection</a:t>
              </a:r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8070" name="AutoShape 64"/>
          <p:cNvSpPr>
            <a:spLocks noChangeArrowheads="1"/>
          </p:cNvSpPr>
          <p:nvPr/>
        </p:nvSpPr>
        <p:spPr bwMode="auto">
          <a:xfrm>
            <a:off x="611188" y="1628775"/>
            <a:ext cx="8005762" cy="4608513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0" rIns="0"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Collection by 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Young-</a:t>
            </a:r>
            <a:r>
              <a:rPr lang="en-US" altLang="ko-KR" sz="19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sam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Kim(14</a:t>
            </a:r>
            <a:r>
              <a:rPr lang="en-US" altLang="ko-KR" sz="1900" b="1" baseline="300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th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President)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 </a:t>
            </a: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- Medals, Martin Luther King Peace award, painting, calligraphy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- Books, Public speeches, Press releases, Briefings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- A/V materials during his presidency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8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900" b="1" spc="-100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Collection by </a:t>
            </a:r>
            <a:r>
              <a:rPr lang="en-US" altLang="ko-KR" sz="1900" b="1" spc="-1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Yong-</a:t>
            </a:r>
            <a:r>
              <a:rPr lang="en-US" altLang="ko-KR" sz="1900" b="1" spc="-100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duk</a:t>
            </a:r>
            <a:r>
              <a:rPr lang="en-US" altLang="ko-KR" sz="1900" b="1" spc="-100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</a:t>
            </a:r>
            <a:r>
              <a:rPr lang="en-US" altLang="ko-KR" sz="1900" b="1" spc="-100" dirty="0">
                <a:solidFill>
                  <a:srgbClr val="002060"/>
                </a:solidFill>
                <a:latin typeface="Corbel" pitchFamily="34" charset="0"/>
                <a:ea typeface="맑은 고딕" pitchFamily="50" charset="-127"/>
              </a:rPr>
              <a:t>Kim(Former Governor of the Financial Supervisory Service )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 </a:t>
            </a: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- </a:t>
            </a:r>
            <a:r>
              <a:rPr lang="en-US" altLang="ko-KR" sz="1900" spc="-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Government documents relating to IMF foreign currency crisis and its  process</a:t>
            </a:r>
            <a:r>
              <a:rPr lang="en-US" altLang="ko-KR" sz="1900" spc="-4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,  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spc="-4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   decision making process, etc. during the Young-</a:t>
            </a:r>
            <a:r>
              <a:rPr lang="en-US" altLang="ko-KR" sz="1900" spc="-4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sam</a:t>
            </a:r>
            <a:r>
              <a:rPr lang="en-US" altLang="ko-KR" sz="1900" spc="-4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Kim  Administration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8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Collection by 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Yang-</a:t>
            </a:r>
            <a:r>
              <a:rPr lang="en-US" altLang="ko-KR" sz="19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bu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 </a:t>
            </a:r>
            <a:r>
              <a:rPr lang="en-US" altLang="ko-KR" sz="19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Choi</a:t>
            </a:r>
            <a:r>
              <a:rPr lang="en-US" altLang="ko-KR" sz="19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(Senior Secretary)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 </a:t>
            </a: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- Government documents relating to Agriculture policies during the Young- </a:t>
            </a: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  </a:t>
            </a:r>
            <a:r>
              <a:rPr lang="en-US" altLang="ko-KR" sz="190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sam</a:t>
            </a:r>
            <a:r>
              <a:rPr lang="en-US" altLang="ko-KR" sz="19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Kim Administration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ko-KR" altLang="en-US" sz="19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8613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626C3B11-2573-413D-A81F-79DD86E7A652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16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68614" name="그룹 22"/>
          <p:cNvGrpSpPr>
            <a:grpSpLocks/>
          </p:cNvGrpSpPr>
          <p:nvPr/>
        </p:nvGrpSpPr>
        <p:grpSpPr bwMode="auto">
          <a:xfrm>
            <a:off x="611188" y="1758950"/>
            <a:ext cx="2952750" cy="400050"/>
            <a:chOff x="827584" y="1759299"/>
            <a:chExt cx="2736304" cy="400110"/>
          </a:xfrm>
        </p:grpSpPr>
        <p:sp>
          <p:nvSpPr>
            <p:cNvPr id="68616" name="TextBox 17"/>
            <p:cNvSpPr txBox="1">
              <a:spLocks noChangeArrowheads="1"/>
            </p:cNvSpPr>
            <p:nvPr/>
          </p:nvSpPr>
          <p:spPr bwMode="auto">
            <a:xfrm>
              <a:off x="827584" y="1759299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/>
                <a:t>   </a:t>
              </a:r>
              <a:r>
                <a:rPr lang="en-US" altLang="ko-KR" sz="1800">
                  <a:latin typeface="HY울릉도M" pitchFamily="18" charset="-127"/>
                  <a:ea typeface="HY울릉도M" pitchFamily="18" charset="-127"/>
                </a:rPr>
                <a:t>Total : 21,727 items</a:t>
              </a:r>
              <a:endParaRPr lang="ko-KR" altLang="en-US" sz="1800"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68617" name="Picture 90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6961" y="1912407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15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658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0659" name="AutoShape 64"/>
          <p:cNvSpPr>
            <a:spLocks noChangeArrowheads="1"/>
          </p:cNvSpPr>
          <p:nvPr/>
        </p:nvSpPr>
        <p:spPr bwMode="auto">
          <a:xfrm>
            <a:off x="539750" y="2420938"/>
            <a:ext cx="2952750" cy="3709987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rgbClr val="638AD9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 b="1">
              <a:solidFill>
                <a:schemeClr val="tx2"/>
              </a:solidFill>
              <a:latin typeface="맑은 고딕" charset="-127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 b="1">
              <a:solidFill>
                <a:schemeClr val="tx2"/>
              </a:solidFill>
              <a:latin typeface="맑은 고딕" charset="-127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 b="1">
                <a:solidFill>
                  <a:schemeClr val="tx2"/>
                </a:solidFill>
                <a:latin typeface="맑은 고딕" charset="-127"/>
                <a:ea typeface="맑은 고딕" charset="-127"/>
              </a:rPr>
              <a:t>· </a:t>
            </a:r>
            <a:r>
              <a:rPr lang="ko-KR" altLang="en-US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김영삼 </a:t>
            </a: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(Young-sam Kim)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 - The 14</a:t>
            </a:r>
            <a:r>
              <a:rPr lang="en-US" altLang="ko-KR" sz="1900" baseline="300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th</a:t>
            </a: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 President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>
              <a:solidFill>
                <a:schemeClr val="tx2"/>
              </a:solidFill>
              <a:latin typeface="Corbel" pitchFamily="34" charset="0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>
              <a:solidFill>
                <a:schemeClr val="tx2"/>
              </a:solidFill>
              <a:latin typeface="Corbel" pitchFamily="34" charset="0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>
              <a:solidFill>
                <a:schemeClr val="tx2"/>
              </a:solidFill>
              <a:latin typeface="Corbel" pitchFamily="34" charset="0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>
              <a:solidFill>
                <a:schemeClr val="tx2"/>
              </a:solidFill>
              <a:latin typeface="Corbel" pitchFamily="34" charset="0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ko-KR" altLang="en-US" sz="1900">
              <a:solidFill>
                <a:srgbClr val="0000FF"/>
              </a:solidFill>
              <a:latin typeface="Corbel" pitchFamily="34" charset="0"/>
              <a:ea typeface="맑은 고딕" charset="-127"/>
            </a:endParaRPr>
          </a:p>
        </p:txBody>
      </p:sp>
      <p:sp>
        <p:nvSpPr>
          <p:cNvPr id="70660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1B10FE18-45CD-48BD-83DB-9D6C582B874B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17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70661" name="그룹 16"/>
          <p:cNvGrpSpPr>
            <a:grpSpLocks/>
          </p:cNvGrpSpPr>
          <p:nvPr/>
        </p:nvGrpSpPr>
        <p:grpSpPr bwMode="auto">
          <a:xfrm>
            <a:off x="641350" y="2749550"/>
            <a:ext cx="1579563" cy="369888"/>
            <a:chOff x="865304" y="2463279"/>
            <a:chExt cx="1578958" cy="369332"/>
          </a:xfrm>
        </p:grpSpPr>
        <p:sp>
          <p:nvSpPr>
            <p:cNvPr id="18" name="TextBox 17"/>
            <p:cNvSpPr txBox="1"/>
            <p:nvPr/>
          </p:nvSpPr>
          <p:spPr>
            <a:xfrm>
              <a:off x="865304" y="2463279"/>
              <a:ext cx="15789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800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Donated by</a:t>
              </a:r>
              <a:endParaRPr lang="ko-KR" altLang="en-US" sz="18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70674" name="Picture 90" descr="bulRou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9980" y="2565611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grpSp>
        <p:nvGrpSpPr>
          <p:cNvPr id="70662" name="Group 126"/>
          <p:cNvGrpSpPr>
            <a:grpSpLocks/>
          </p:cNvGrpSpPr>
          <p:nvPr/>
        </p:nvGrpSpPr>
        <p:grpSpPr bwMode="auto">
          <a:xfrm>
            <a:off x="454025" y="1441450"/>
            <a:ext cx="8294688" cy="531813"/>
            <a:chOff x="81" y="2614"/>
            <a:chExt cx="3205" cy="335"/>
          </a:xfrm>
        </p:grpSpPr>
        <p:sp>
          <p:nvSpPr>
            <p:cNvPr id="70670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70671" name="Picture 128" descr="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2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Young-sam Kim Collection</a:t>
              </a:r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06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70664" name="_x79417544" descr="EMB00000b34bc1e"/>
          <p:cNvPicPr>
            <a:picLocks noChangeAspect="1" noChangeArrowheads="1"/>
          </p:cNvPicPr>
          <p:nvPr/>
        </p:nvPicPr>
        <p:blipFill>
          <a:blip r:embed="rId6" cstate="print"/>
          <a:srcRect r="238" b="357"/>
          <a:stretch>
            <a:fillRect/>
          </a:stretch>
        </p:blipFill>
        <p:spPr bwMode="auto">
          <a:xfrm>
            <a:off x="5865813" y="2420938"/>
            <a:ext cx="2824162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5" name="TextBox 23"/>
          <p:cNvSpPr txBox="1">
            <a:spLocks noChangeArrowheads="1"/>
          </p:cNvSpPr>
          <p:nvPr/>
        </p:nvSpPr>
        <p:spPr bwMode="auto">
          <a:xfrm>
            <a:off x="3808413" y="2749550"/>
            <a:ext cx="217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맑은 고딕" charset="-127"/>
                <a:ea typeface="맑은 고딕" charset="-127"/>
              </a:rPr>
              <a:t>The Martin Luther King Jr. </a:t>
            </a:r>
          </a:p>
          <a:p>
            <a:r>
              <a:rPr lang="en-US" altLang="ko-KR" sz="1200" b="1">
                <a:latin typeface="맑은 고딕" charset="-127"/>
                <a:ea typeface="맑은 고딕" charset="-127"/>
              </a:rPr>
              <a:t>nonviolent peace prize</a:t>
            </a:r>
          </a:p>
          <a:p>
            <a:r>
              <a:rPr lang="en-US" altLang="ko-KR" sz="1200">
                <a:latin typeface="맑은 고딕" charset="-127"/>
                <a:ea typeface="맑은 고딕" charset="-127"/>
              </a:rPr>
              <a:t>(1995.1.26)</a:t>
            </a:r>
            <a:endParaRPr lang="ko-KR" altLang="en-US" sz="1200">
              <a:latin typeface="맑은 고딕" charset="-127"/>
              <a:ea typeface="맑은 고딕" charset="-127"/>
            </a:endParaRPr>
          </a:p>
        </p:txBody>
      </p:sp>
      <p:sp>
        <p:nvSpPr>
          <p:cNvPr id="7066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pic>
        <p:nvPicPr>
          <p:cNvPr id="70667" name="_x111275696" descr="EMB00000b34bc1b"/>
          <p:cNvPicPr>
            <a:picLocks noChangeAspect="1" noChangeArrowheads="1"/>
          </p:cNvPicPr>
          <p:nvPr/>
        </p:nvPicPr>
        <p:blipFill>
          <a:blip r:embed="rId7" cstate="print"/>
          <a:srcRect r="284" b="896"/>
          <a:stretch>
            <a:fillRect/>
          </a:stretch>
        </p:blipFill>
        <p:spPr bwMode="auto">
          <a:xfrm>
            <a:off x="3136900" y="4097338"/>
            <a:ext cx="2841625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TextBox 25"/>
          <p:cNvSpPr txBox="1">
            <a:spLocks noChangeArrowheads="1"/>
          </p:cNvSpPr>
          <p:nvPr/>
        </p:nvSpPr>
        <p:spPr bwMode="auto">
          <a:xfrm>
            <a:off x="6253163" y="5191125"/>
            <a:ext cx="18970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200" b="1">
                <a:latin typeface="맑은 고딕" charset="-127"/>
                <a:ea typeface="맑은 고딕" charset="-127"/>
              </a:rPr>
              <a:t>Photo in his year of</a:t>
            </a:r>
          </a:p>
          <a:p>
            <a:r>
              <a:rPr lang="en-US" altLang="ko-KR" sz="1200" b="1">
                <a:latin typeface="맑은 고딕" charset="-127"/>
                <a:ea typeface="맑은 고딕" charset="-127"/>
              </a:rPr>
              <a:t>military service during </a:t>
            </a:r>
          </a:p>
          <a:p>
            <a:r>
              <a:rPr lang="en-US" altLang="ko-KR" sz="1200" b="1">
                <a:latin typeface="맑은 고딕" charset="-127"/>
                <a:ea typeface="맑은 고딕" charset="-127"/>
              </a:rPr>
              <a:t>Korean war</a:t>
            </a:r>
            <a:r>
              <a:rPr lang="en-US" altLang="ko-KR" sz="1200">
                <a:latin typeface="맑은 고딕" charset="-127"/>
                <a:ea typeface="맑은 고딕" charset="-127"/>
              </a:rPr>
              <a:t>(1950.12.30)</a:t>
            </a:r>
            <a:endParaRPr lang="ko-KR" altLang="en-US" sz="1200">
              <a:latin typeface="맑은 고딕" charset="-127"/>
              <a:ea typeface="맑은 고딕" charset="-127"/>
            </a:endParaRPr>
          </a:p>
        </p:txBody>
      </p:sp>
      <p:sp>
        <p:nvSpPr>
          <p:cNvPr id="25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06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707" name="AutoShape 64"/>
          <p:cNvSpPr>
            <a:spLocks noChangeArrowheads="1"/>
          </p:cNvSpPr>
          <p:nvPr/>
        </p:nvSpPr>
        <p:spPr bwMode="auto">
          <a:xfrm>
            <a:off x="539750" y="2420938"/>
            <a:ext cx="2952750" cy="3744912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rgbClr val="638AD9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 b="1">
                <a:solidFill>
                  <a:schemeClr val="tx2"/>
                </a:solidFill>
                <a:latin typeface="맑은 고딕" charset="-127"/>
                <a:ea typeface="맑은 고딕" charset="-127"/>
              </a:rPr>
              <a:t>· </a:t>
            </a:r>
            <a:r>
              <a:rPr lang="ko-KR" altLang="en-US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김용덕 </a:t>
            </a: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(Yong-duk Kim)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  - Staff  for the Presidential Secretariat  (1996~1998)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chemeClr val="tx2"/>
                </a:solidFill>
                <a:latin typeface="Corbel" pitchFamily="34" charset="0"/>
                <a:ea typeface="맑은 고딕" charset="-127"/>
              </a:rPr>
              <a:t>  - Former Governor of the Financial Supervisory Service</a:t>
            </a:r>
            <a:endParaRPr lang="ko-KR" altLang="en-US" sz="1900">
              <a:solidFill>
                <a:srgbClr val="0000FF"/>
              </a:solidFill>
              <a:latin typeface="Corbel" pitchFamily="34" charset="0"/>
              <a:ea typeface="맑은 고딕" charset="-127"/>
            </a:endParaRPr>
          </a:p>
        </p:txBody>
      </p:sp>
      <p:sp>
        <p:nvSpPr>
          <p:cNvPr id="72708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B7475E9C-258D-416B-952A-DA6AEDDFCF5E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18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72709" name="그룹 17"/>
          <p:cNvGrpSpPr>
            <a:grpSpLocks/>
          </p:cNvGrpSpPr>
          <p:nvPr/>
        </p:nvGrpSpPr>
        <p:grpSpPr bwMode="auto">
          <a:xfrm>
            <a:off x="641350" y="2749550"/>
            <a:ext cx="1579563" cy="369888"/>
            <a:chOff x="865304" y="2463279"/>
            <a:chExt cx="1578958" cy="369332"/>
          </a:xfrm>
        </p:grpSpPr>
        <p:sp>
          <p:nvSpPr>
            <p:cNvPr id="19" name="TextBox 18"/>
            <p:cNvSpPr txBox="1"/>
            <p:nvPr/>
          </p:nvSpPr>
          <p:spPr>
            <a:xfrm>
              <a:off x="865304" y="2463279"/>
              <a:ext cx="157895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  </a:t>
              </a:r>
              <a:r>
                <a:rPr lang="en-US" altLang="ko-KR" sz="1800" dirty="0">
                  <a:solidFill>
                    <a:schemeClr val="accent6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Donated by</a:t>
              </a:r>
              <a:endParaRPr lang="ko-KR" altLang="en-US" sz="1800" dirty="0">
                <a:solidFill>
                  <a:schemeClr val="accent6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pic>
          <p:nvPicPr>
            <p:cNvPr id="72718" name="Picture 90" descr="bulRou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09980" y="2565611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grpSp>
        <p:nvGrpSpPr>
          <p:cNvPr id="72710" name="Group 126"/>
          <p:cNvGrpSpPr>
            <a:grpSpLocks/>
          </p:cNvGrpSpPr>
          <p:nvPr/>
        </p:nvGrpSpPr>
        <p:grpSpPr bwMode="auto">
          <a:xfrm>
            <a:off x="454025" y="1487488"/>
            <a:ext cx="8294688" cy="531812"/>
            <a:chOff x="81" y="2614"/>
            <a:chExt cx="3205" cy="335"/>
          </a:xfrm>
        </p:grpSpPr>
        <p:sp>
          <p:nvSpPr>
            <p:cNvPr id="72714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72715" name="Picture 128" descr="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716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Young-sam Kim Collection</a:t>
              </a:r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pic>
        <p:nvPicPr>
          <p:cNvPr id="727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838" y="2420938"/>
            <a:ext cx="433387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2" name="TextBox 14"/>
          <p:cNvSpPr txBox="1">
            <a:spLocks noChangeArrowheads="1"/>
          </p:cNvSpPr>
          <p:nvPr/>
        </p:nvSpPr>
        <p:spPr bwMode="auto">
          <a:xfrm>
            <a:off x="3779838" y="5684838"/>
            <a:ext cx="4667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400" b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Documents regarding IMF foreign currency crisis and financial issues during the Young-sam Kim administration</a:t>
            </a:r>
            <a:endParaRPr lang="ko-KR" altLang="en-US" sz="1400" b="1"/>
          </a:p>
        </p:txBody>
      </p:sp>
      <p:sp>
        <p:nvSpPr>
          <p:cNvPr id="25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01_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4034" name="Rectangle 6"/>
          <p:cNvSpPr>
            <a:spLocks noChangeArrowheads="1"/>
          </p:cNvSpPr>
          <p:nvPr/>
        </p:nvSpPr>
        <p:spPr bwMode="auto">
          <a:xfrm>
            <a:off x="0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600">
                <a:solidFill>
                  <a:schemeClr val="bg1"/>
                </a:solidFill>
                <a:latin typeface="HY견고딕" pitchFamily="18" charset="-127"/>
                <a:ea typeface="HY견고딕" pitchFamily="18" charset="-127"/>
              </a:rPr>
              <a:t>   </a:t>
            </a:r>
            <a:r>
              <a:rPr lang="en-US" altLang="ko-KR" b="1">
                <a:solidFill>
                  <a:schemeClr val="bg1"/>
                </a:solidFill>
                <a:latin typeface="맑은 고딕" charset="-127"/>
                <a:ea typeface="맑은 고딕" charset="-127"/>
              </a:rPr>
              <a:t>Table of Contents</a:t>
            </a:r>
            <a:endParaRPr lang="ko-KR" altLang="en-US" sz="3600" b="1">
              <a:solidFill>
                <a:schemeClr val="bg1"/>
              </a:solidFill>
              <a:latin typeface="맑은 고딕" charset="-127"/>
              <a:ea typeface="맑은 고딕" charset="-127"/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323850" y="1700213"/>
            <a:ext cx="8712200" cy="3970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13500000" algn="ctr" rotWithShape="0">
              <a:schemeClr val="accent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lvl="1">
              <a:lnSpc>
                <a:spcPct val="160000"/>
              </a:lnSpc>
              <a:spcBef>
                <a:spcPct val="100000"/>
              </a:spcBef>
              <a:defRPr/>
            </a:pPr>
            <a:r>
              <a:rPr lang="en-US" altLang="ko-KR" sz="2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Ⅰ. Why Presidential records important </a:t>
            </a:r>
            <a:endParaRPr lang="ko-KR" altLang="en-US" sz="2100" b="1" dirty="0">
              <a:solidFill>
                <a:srgbClr val="002060"/>
              </a:solidFill>
              <a:latin typeface="맑은 고딕" pitchFamily="50" charset="-127"/>
              <a:ea typeface="맑은 고딕" pitchFamily="50" charset="-127"/>
            </a:endParaRPr>
          </a:p>
          <a:p>
            <a:pPr lvl="1">
              <a:lnSpc>
                <a:spcPct val="160000"/>
              </a:lnSpc>
              <a:spcBef>
                <a:spcPct val="100000"/>
              </a:spcBef>
              <a:defRPr/>
            </a:pPr>
            <a:r>
              <a:rPr lang="en-US" altLang="ko-KR" sz="2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Ⅱ. Introduction Presidential Archives of Korea</a:t>
            </a:r>
          </a:p>
          <a:p>
            <a:pPr lvl="1">
              <a:lnSpc>
                <a:spcPct val="160000"/>
              </a:lnSpc>
              <a:spcBef>
                <a:spcPct val="100000"/>
              </a:spcBef>
              <a:defRPr/>
            </a:pPr>
            <a:r>
              <a:rPr lang="en-US" altLang="ko-KR" sz="2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Ⅲ. Effort </a:t>
            </a:r>
            <a:r>
              <a:rPr lang="en-US" altLang="ko-KR" sz="21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  <a:sym typeface="Wingdings 2" pitchFamily="18" charset="2"/>
              </a:rPr>
              <a:t>to c</a:t>
            </a:r>
            <a:r>
              <a:rPr lang="en-US" altLang="ko-KR" sz="2100" b="1" spc="-50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ollecting </a:t>
            </a:r>
            <a:r>
              <a:rPr lang="en-US" altLang="ko-KR" sz="2100" b="1" spc="-50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Korean presidential histories</a:t>
            </a:r>
          </a:p>
          <a:p>
            <a:pPr lvl="1">
              <a:lnSpc>
                <a:spcPct val="160000"/>
              </a:lnSpc>
              <a:spcBef>
                <a:spcPct val="100000"/>
              </a:spcBef>
              <a:defRPr/>
            </a:pPr>
            <a:r>
              <a:rPr lang="en-US" altLang="ko-KR" sz="2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IV. </a:t>
            </a:r>
            <a:r>
              <a:rPr lang="en-US" altLang="ko-KR" sz="2100" b="1" dirty="0" smtClean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Review Korean </a:t>
            </a:r>
            <a:r>
              <a:rPr lang="en-US" altLang="ko-KR" sz="2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presidential archives collection</a:t>
            </a:r>
          </a:p>
          <a:p>
            <a:pPr lvl="1">
              <a:lnSpc>
                <a:spcPct val="160000"/>
              </a:lnSpc>
              <a:spcBef>
                <a:spcPct val="100000"/>
              </a:spcBef>
              <a:defRPr/>
            </a:pPr>
            <a:r>
              <a:rPr lang="en-US" altLang="ko-KR" sz="2100" b="1" dirty="0">
                <a:solidFill>
                  <a:srgbClr val="002060"/>
                </a:solidFill>
                <a:latin typeface="맑은 고딕" pitchFamily="50" charset="-127"/>
                <a:ea typeface="맑은 고딕" pitchFamily="50" charset="-127"/>
              </a:rPr>
              <a:t>V. Collection campaign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74754" name="Group 126"/>
          <p:cNvGrpSpPr>
            <a:grpSpLocks/>
          </p:cNvGrpSpPr>
          <p:nvPr/>
        </p:nvGrpSpPr>
        <p:grpSpPr bwMode="auto">
          <a:xfrm>
            <a:off x="250825" y="1201738"/>
            <a:ext cx="5224463" cy="592137"/>
            <a:chOff x="81" y="2614"/>
            <a:chExt cx="3084" cy="335"/>
          </a:xfrm>
        </p:grpSpPr>
        <p:sp>
          <p:nvSpPr>
            <p:cNvPr id="74781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857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pic>
          <p:nvPicPr>
            <p:cNvPr id="74782" name="Picture 128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83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349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2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Presidential Oral histories</a:t>
              </a:r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4755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54BBB0E9-7DE5-4DA4-BED3-0FB7B4A29B04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19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475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ko-KR" altLang="en-US"/>
          </a:p>
        </p:txBody>
      </p:sp>
      <p:grpSp>
        <p:nvGrpSpPr>
          <p:cNvPr id="74757" name="그룹 40"/>
          <p:cNvGrpSpPr>
            <a:grpSpLocks/>
          </p:cNvGrpSpPr>
          <p:nvPr/>
        </p:nvGrpSpPr>
        <p:grpSpPr bwMode="auto">
          <a:xfrm>
            <a:off x="779463" y="2332038"/>
            <a:ext cx="7950200" cy="360362"/>
            <a:chOff x="798513" y="2205038"/>
            <a:chExt cx="7949952" cy="359867"/>
          </a:xfrm>
        </p:grpSpPr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798513" y="2205038"/>
              <a:ext cx="1325521" cy="359867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Presidents</a:t>
              </a:r>
              <a:endParaRPr lang="ko-KR" altLang="en-US" sz="18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2268492" y="2205038"/>
              <a:ext cx="6479973" cy="359867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800" dirty="0">
                  <a:latin typeface="맑은 고딕" pitchFamily="50" charset="-127"/>
                  <a:ea typeface="맑은 고딕" pitchFamily="50" charset="-127"/>
                </a:rPr>
                <a:t>Interviewees</a:t>
              </a:r>
              <a:endParaRPr lang="ko-KR" altLang="en-US" sz="1800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4758" name="그룹 14"/>
          <p:cNvGrpSpPr>
            <a:grpSpLocks/>
          </p:cNvGrpSpPr>
          <p:nvPr/>
        </p:nvGrpSpPr>
        <p:grpSpPr bwMode="auto">
          <a:xfrm>
            <a:off x="760413" y="2836863"/>
            <a:ext cx="7988300" cy="520700"/>
            <a:chOff x="779463" y="4941888"/>
            <a:chExt cx="8140700" cy="1295400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80" cy="1295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 err="1">
                  <a:latin typeface="맑은 고딕" pitchFamily="50" charset="-127"/>
                  <a:ea typeface="맑은 고딕" pitchFamily="50" charset="-127"/>
                </a:rPr>
                <a:t>Syngman</a:t>
              </a:r>
              <a:r>
                <a:rPr lang="en-US" altLang="ko-KR" sz="1900" dirty="0"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Rhee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4" name="Rectangle 19"/>
            <p:cNvSpPr>
              <a:spLocks noChangeArrowheads="1"/>
            </p:cNvSpPr>
            <p:nvPr/>
          </p:nvSpPr>
          <p:spPr bwMode="auto">
            <a:xfrm>
              <a:off x="2267826" y="4941888"/>
              <a:ext cx="6652337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lIns="0" rIns="0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Family member and persons in </a:t>
              </a:r>
              <a:r>
                <a:rPr lang="en-US" altLang="ko-KR" sz="1200" spc="-100" dirty="0">
                  <a:latin typeface="맑은 고딕" pitchFamily="50" charset="-127"/>
                  <a:ea typeface="맑은 고딕" pitchFamily="50" charset="-127"/>
                </a:rPr>
                <a:t>politics,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foreign affairs(ex]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이철승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박동진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이인수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10persons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)</a:t>
              </a:r>
              <a:endParaRPr lang="en-US" altLang="ko-KR" sz="12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grpSp>
        <p:nvGrpSpPr>
          <p:cNvPr id="74759" name="그룹 28"/>
          <p:cNvGrpSpPr>
            <a:grpSpLocks/>
          </p:cNvGrpSpPr>
          <p:nvPr/>
        </p:nvGrpSpPr>
        <p:grpSpPr bwMode="auto">
          <a:xfrm>
            <a:off x="779463" y="3500438"/>
            <a:ext cx="7969250" cy="512762"/>
            <a:chOff x="779463" y="4941888"/>
            <a:chExt cx="8140700" cy="1295400"/>
          </a:xfrm>
        </p:grpSpPr>
        <p:sp>
          <p:nvSpPr>
            <p:cNvPr id="30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Po-sun </a:t>
              </a:r>
              <a:r>
                <a:rPr lang="en-US" altLang="ko-KR" sz="1400" dirty="0" err="1">
                  <a:latin typeface="맑은 고딕" pitchFamily="50" charset="-127"/>
                  <a:ea typeface="맑은 고딕" pitchFamily="50" charset="-127"/>
                </a:rPr>
                <a:t>Yun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Family members and secretary (ex]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윤상구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윤동구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9persons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  <p:grpSp>
        <p:nvGrpSpPr>
          <p:cNvPr id="74760" name="그룹 31"/>
          <p:cNvGrpSpPr>
            <a:grpSpLocks/>
          </p:cNvGrpSpPr>
          <p:nvPr/>
        </p:nvGrpSpPr>
        <p:grpSpPr bwMode="auto">
          <a:xfrm>
            <a:off x="779463" y="4113213"/>
            <a:ext cx="7988300" cy="503237"/>
            <a:chOff x="779463" y="4941888"/>
            <a:chExt cx="8008360" cy="1295400"/>
          </a:xfrm>
        </p:grpSpPr>
        <p:sp>
          <p:nvSpPr>
            <p:cNvPr id="33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806" cy="1295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Chung-</a:t>
              </a:r>
              <a:r>
                <a:rPr lang="en-US" altLang="ko-KR" sz="1400" dirty="0" err="1">
                  <a:latin typeface="맑은 고딕" pitchFamily="50" charset="-127"/>
                  <a:ea typeface="맑은 고딕" pitchFamily="50" charset="-127"/>
                </a:rPr>
                <a:t>hee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 Park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2269094" y="4941888"/>
              <a:ext cx="6518729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lIns="0" rIns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 Persons in politics, economy, national security, etc(ex]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김계원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고건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노신영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/ </a:t>
              </a:r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43persons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) </a:t>
              </a:r>
            </a:p>
          </p:txBody>
        </p:sp>
      </p:grpSp>
      <p:grpSp>
        <p:nvGrpSpPr>
          <p:cNvPr id="74761" name="그룹 34"/>
          <p:cNvGrpSpPr>
            <a:grpSpLocks/>
          </p:cNvGrpSpPr>
          <p:nvPr/>
        </p:nvGrpSpPr>
        <p:grpSpPr bwMode="auto">
          <a:xfrm>
            <a:off x="798513" y="5878513"/>
            <a:ext cx="7969250" cy="430212"/>
            <a:chOff x="779463" y="4941888"/>
            <a:chExt cx="8140699" cy="1295400"/>
          </a:xfrm>
        </p:grpSpPr>
        <p:sp>
          <p:nvSpPr>
            <p:cNvPr id="36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Young-</a:t>
              </a:r>
              <a:r>
                <a:rPr lang="en-US" altLang="ko-KR" sz="1400" dirty="0" err="1">
                  <a:latin typeface="맑은 고딕" pitchFamily="50" charset="-127"/>
                  <a:ea typeface="맑은 고딕" pitchFamily="50" charset="-127"/>
                </a:rPr>
                <a:t>sam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 Kim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1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President Young </a:t>
              </a:r>
              <a:r>
                <a:rPr lang="en-US" altLang="ko-KR" sz="1200" dirty="0" err="1">
                  <a:latin typeface="맑은 고딕" pitchFamily="50" charset="-127"/>
                  <a:ea typeface="맑은 고딕" pitchFamily="50" charset="-127"/>
                </a:rPr>
                <a:t>sam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 Kim and persons in economy(ex]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강경식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이홍구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13persons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  <p:sp>
        <p:nvSpPr>
          <p:cNvPr id="74762" name="TextBox 45"/>
          <p:cNvSpPr txBox="1">
            <a:spLocks noChangeArrowheads="1"/>
          </p:cNvSpPr>
          <p:nvPr/>
        </p:nvSpPr>
        <p:spPr bwMode="auto">
          <a:xfrm>
            <a:off x="611188" y="1758950"/>
            <a:ext cx="5400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/>
              <a:t>   </a:t>
            </a:r>
            <a:r>
              <a:rPr lang="en-US" altLang="ko-KR" sz="1800">
                <a:latin typeface="HY울릉도M" pitchFamily="18" charset="-127"/>
                <a:ea typeface="HY울릉도M" pitchFamily="18" charset="-127"/>
              </a:rPr>
              <a:t>Total : 538 hours/96 Interviewees</a:t>
            </a:r>
            <a:endParaRPr lang="ko-KR" altLang="en-US" sz="1800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4763" name="Picture 90" descr="bul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912938"/>
            <a:ext cx="160338" cy="163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grpSp>
        <p:nvGrpSpPr>
          <p:cNvPr id="74764" name="그룹 49"/>
          <p:cNvGrpSpPr>
            <a:grpSpLocks/>
          </p:cNvGrpSpPr>
          <p:nvPr/>
        </p:nvGrpSpPr>
        <p:grpSpPr bwMode="auto">
          <a:xfrm>
            <a:off x="779463" y="4724400"/>
            <a:ext cx="7969250" cy="433388"/>
            <a:chOff x="779463" y="4941888"/>
            <a:chExt cx="8140700" cy="1295400"/>
          </a:xfrm>
        </p:grpSpPr>
        <p:sp>
          <p:nvSpPr>
            <p:cNvPr id="51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Doo-</a:t>
              </a:r>
              <a:r>
                <a:rPr lang="en-US" altLang="ko-KR" sz="1400" dirty="0" err="1">
                  <a:latin typeface="맑은 고딕" pitchFamily="50" charset="-127"/>
                  <a:ea typeface="맑은 고딕" pitchFamily="50" charset="-127"/>
                </a:rPr>
                <a:t>hwan</a:t>
              </a: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 Chun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2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Persons in finance, culture, agriculture, etc(ex]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사공일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이원홍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김주호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 / </a:t>
              </a:r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10persons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)</a:t>
              </a:r>
            </a:p>
          </p:txBody>
        </p:sp>
      </p:grpSp>
      <p:grpSp>
        <p:nvGrpSpPr>
          <p:cNvPr id="74765" name="그룹 52"/>
          <p:cNvGrpSpPr>
            <a:grpSpLocks/>
          </p:cNvGrpSpPr>
          <p:nvPr/>
        </p:nvGrpSpPr>
        <p:grpSpPr bwMode="auto">
          <a:xfrm>
            <a:off x="779463" y="5310188"/>
            <a:ext cx="7969250" cy="431800"/>
            <a:chOff x="779463" y="4941888"/>
            <a:chExt cx="8140700" cy="1295400"/>
          </a:xfrm>
        </p:grpSpPr>
        <p:sp>
          <p:nvSpPr>
            <p:cNvPr id="54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Tae-woo </a:t>
              </a:r>
              <a:r>
                <a:rPr lang="en-US" altLang="ko-KR" sz="1400" dirty="0" err="1">
                  <a:latin typeface="맑은 고딕" pitchFamily="50" charset="-127"/>
                  <a:ea typeface="맑은 고딕" pitchFamily="50" charset="-127"/>
                </a:rPr>
                <a:t>Roh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55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The first lady and persons in politics (ex]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김옥숙 여사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 err="1">
                  <a:latin typeface="맑은 고딕" pitchFamily="50" charset="-127"/>
                  <a:ea typeface="맑은 고딕" pitchFamily="50" charset="-127"/>
                </a:rPr>
                <a:t>박철언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, </a:t>
              </a:r>
              <a:r>
                <a:rPr lang="ko-KR" altLang="en-US" sz="1200" dirty="0">
                  <a:latin typeface="맑은 고딕" pitchFamily="50" charset="-127"/>
                  <a:ea typeface="맑은 고딕" pitchFamily="50" charset="-127"/>
                </a:rPr>
                <a:t>정원식 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en-US" altLang="ko-KR" sz="1200" b="1" dirty="0">
                  <a:latin typeface="맑은 고딕" pitchFamily="50" charset="-127"/>
                  <a:ea typeface="맑은 고딕" pitchFamily="50" charset="-127"/>
                </a:rPr>
                <a:t>11persons</a:t>
              </a:r>
              <a:r>
                <a:rPr lang="en-US" altLang="ko-KR" sz="1200" dirty="0">
                  <a:latin typeface="맑은 고딕" pitchFamily="50" charset="-127"/>
                  <a:ea typeface="맑은 고딕" pitchFamily="50" charset="-127"/>
                </a:rPr>
                <a:t>) </a:t>
              </a:r>
            </a:p>
          </p:txBody>
        </p:sp>
      </p:grpSp>
      <p:sp>
        <p:nvSpPr>
          <p:cNvPr id="38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01_conten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6802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6803" name="Group 126"/>
          <p:cNvGrpSpPr>
            <a:grpSpLocks/>
          </p:cNvGrpSpPr>
          <p:nvPr/>
        </p:nvGrpSpPr>
        <p:grpSpPr bwMode="auto">
          <a:xfrm>
            <a:off x="250825" y="1528763"/>
            <a:ext cx="8426450" cy="531812"/>
            <a:chOff x="81" y="2614"/>
            <a:chExt cx="3205" cy="335"/>
          </a:xfrm>
        </p:grpSpPr>
        <p:sp>
          <p:nvSpPr>
            <p:cNvPr id="76809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76810" name="Picture 128" descr="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11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76804" name="AutoShape 64"/>
          <p:cNvSpPr>
            <a:spLocks noChangeArrowheads="1"/>
          </p:cNvSpPr>
          <p:nvPr/>
        </p:nvSpPr>
        <p:spPr bwMode="auto">
          <a:xfrm>
            <a:off x="539750" y="2420938"/>
            <a:ext cx="8137525" cy="3744912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rgbClr val="638AD9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ko-KR" altLang="en-US" sz="1900">
              <a:solidFill>
                <a:srgbClr val="0000FF"/>
              </a:solidFill>
              <a:latin typeface="Corbel" pitchFamily="34" charset="0"/>
              <a:ea typeface="맑은 고딕" charset="-127"/>
            </a:endParaRPr>
          </a:p>
        </p:txBody>
      </p:sp>
      <p:sp>
        <p:nvSpPr>
          <p:cNvPr id="76805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A7953290-55B1-4410-A287-761CC6FB1C9E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20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6806" name="Text Box 129"/>
          <p:cNvSpPr txBox="1">
            <a:spLocks noChangeArrowheads="1"/>
          </p:cNvSpPr>
          <p:nvPr/>
        </p:nvSpPr>
        <p:spPr bwMode="auto">
          <a:xfrm>
            <a:off x="1522413" y="1528763"/>
            <a:ext cx="7004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Interview with Young-sam Kim, 14</a:t>
            </a:r>
            <a:r>
              <a:rPr lang="en-US" altLang="ko-KR" sz="2200" baseline="30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th</a:t>
            </a:r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President   </a:t>
            </a:r>
            <a:endParaRPr lang="ko-KR" altLang="en-US" sz="2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121"/>
          <p:cNvSpPr>
            <a:spLocks noChangeArrowheads="1"/>
          </p:cNvSpPr>
          <p:nvPr/>
        </p:nvSpPr>
        <p:spPr bwMode="auto">
          <a:xfrm>
            <a:off x="0" y="1588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15" name="김영삼8-2                2008-Title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7763" y="2565400"/>
            <a:ext cx="4557712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13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8850" name="Rectangle 121"/>
          <p:cNvSpPr>
            <a:spLocks noChangeArrowheads="1"/>
          </p:cNvSpPr>
          <p:nvPr/>
        </p:nvSpPr>
        <p:spPr bwMode="auto">
          <a:xfrm>
            <a:off x="11113" y="-26988"/>
            <a:ext cx="9097962" cy="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V. Introduction to collection campaigns  </a:t>
            </a:r>
            <a:endParaRPr lang="en-US" altLang="ko-KR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8851" name="Rectangle 163"/>
          <p:cNvSpPr>
            <a:spLocks noChangeArrowheads="1"/>
          </p:cNvSpPr>
          <p:nvPr/>
        </p:nvSpPr>
        <p:spPr bwMode="auto">
          <a:xfrm>
            <a:off x="8577263" y="6435725"/>
            <a:ext cx="342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7DBE74B9-583F-4E97-93E3-4D6B0EECE0FD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21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8317" name="AutoShape 109"/>
          <p:cNvSpPr>
            <a:spLocks noChangeArrowheads="1"/>
          </p:cNvSpPr>
          <p:nvPr/>
        </p:nvSpPr>
        <p:spPr bwMode="auto">
          <a:xfrm>
            <a:off x="682625" y="1196975"/>
            <a:ext cx="7705725" cy="2303463"/>
          </a:xfrm>
          <a:prstGeom prst="roundRect">
            <a:avLst>
              <a:gd name="adj" fmla="val 15278"/>
            </a:avLst>
          </a:prstGeom>
          <a:solidFill>
            <a:schemeClr val="bg1">
              <a:alpha val="32156"/>
            </a:schemeClr>
          </a:solidFill>
          <a:ln w="12700">
            <a:solidFill>
              <a:srgbClr val="6D92DB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8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• </a:t>
            </a:r>
            <a:r>
              <a:rPr lang="en-US" altLang="ko-KR" sz="2000" b="1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Collecting presidential materials possessed by individuals and organizations overseas</a:t>
            </a:r>
            <a:endParaRPr lang="en-US" altLang="ko-KR" b="1" dirty="0">
              <a:solidFill>
                <a:srgbClr val="00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800" b="1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en-US" altLang="ko-KR" sz="180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- Every materials in regards to Korean Presidents’ official duties  as well as </a:t>
            </a:r>
          </a:p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80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their private lives </a:t>
            </a:r>
          </a:p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80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- Every materials in regards to historical events and issues happened during   </a:t>
            </a:r>
          </a:p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altLang="ko-KR" sz="1800" spc="-100" dirty="0">
                <a:solidFill>
                  <a:srgbClr val="000000"/>
                </a:solidFill>
                <a:latin typeface="맑은 고딕" pitchFamily="50" charset="-127"/>
                <a:ea typeface="맑은 고딕" pitchFamily="50" charset="-127"/>
              </a:rPr>
              <a:t>     their presidency</a:t>
            </a:r>
          </a:p>
        </p:txBody>
      </p:sp>
      <p:sp>
        <p:nvSpPr>
          <p:cNvPr id="78853" name="AutoShape 109"/>
          <p:cNvSpPr>
            <a:spLocks noChangeArrowheads="1"/>
          </p:cNvSpPr>
          <p:nvPr/>
        </p:nvSpPr>
        <p:spPr bwMode="auto">
          <a:xfrm>
            <a:off x="500063" y="5356225"/>
            <a:ext cx="8005762" cy="1079500"/>
          </a:xfrm>
          <a:prstGeom prst="roundRect">
            <a:avLst>
              <a:gd name="adj" fmla="val 15278"/>
            </a:avLst>
          </a:prstGeom>
          <a:solidFill>
            <a:schemeClr val="bg1">
              <a:alpha val="32156"/>
            </a:schemeClr>
          </a:solidFill>
          <a:ln w="12700">
            <a:solidFill>
              <a:srgbClr val="6D92DB"/>
            </a:solidFill>
            <a:round/>
            <a:headEnd/>
            <a:tailEnd/>
          </a:ln>
        </p:spPr>
        <p:txBody>
          <a:bodyPr anchor="ctr"/>
          <a:lstStyle/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en-US" altLang="ko-KR" sz="1800" b="1">
                <a:solidFill>
                  <a:srgbClr val="000000"/>
                </a:solidFill>
                <a:latin typeface="맑은 고딕" charset="-127"/>
                <a:ea typeface="맑은 고딕" charset="-127"/>
              </a:rPr>
              <a:t>  If you have any relevant items or information, please contact  </a:t>
            </a:r>
          </a:p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altLang="ko-KR" sz="1800" b="1">
                <a:solidFill>
                  <a:srgbClr val="000000"/>
                </a:solidFill>
                <a:latin typeface="맑은 고딕" charset="-127"/>
                <a:ea typeface="맑은 고딕" charset="-127"/>
              </a:rPr>
              <a:t>    </a:t>
            </a:r>
            <a:r>
              <a:rPr lang="en-US" altLang="ko-KR" sz="2200" b="1">
                <a:solidFill>
                  <a:srgbClr val="002060"/>
                </a:solidFill>
                <a:latin typeface="맑은 고딕" charset="-127"/>
                <a:ea typeface="맑은 고딕" charset="-127"/>
              </a:rPr>
              <a:t>Presidential Archives of the National Archives of Korea</a:t>
            </a:r>
          </a:p>
        </p:txBody>
      </p:sp>
      <p:sp>
        <p:nvSpPr>
          <p:cNvPr id="78854" name="AutoShape 109"/>
          <p:cNvSpPr>
            <a:spLocks noChangeArrowheads="1"/>
          </p:cNvSpPr>
          <p:nvPr/>
        </p:nvSpPr>
        <p:spPr bwMode="auto">
          <a:xfrm>
            <a:off x="682625" y="3716338"/>
            <a:ext cx="7705725" cy="1512887"/>
          </a:xfrm>
          <a:prstGeom prst="roundRect">
            <a:avLst>
              <a:gd name="adj" fmla="val 15278"/>
            </a:avLst>
          </a:prstGeom>
          <a:solidFill>
            <a:schemeClr val="bg1">
              <a:alpha val="32156"/>
            </a:schemeClr>
          </a:solidFill>
          <a:ln w="12700">
            <a:solidFill>
              <a:srgbClr val="6D92DB"/>
            </a:solidFill>
            <a:round/>
            <a:headEnd/>
            <a:tailEnd/>
          </a:ln>
        </p:spPr>
        <p:txBody>
          <a:bodyPr lIns="36000" tIns="36000" rIns="36000" bIns="36000" anchor="ctr"/>
          <a:lstStyle/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altLang="ko-KR" sz="1800" b="1">
                <a:solidFill>
                  <a:srgbClr val="000000"/>
                </a:solidFill>
                <a:latin typeface="맑은 고딕" charset="-127"/>
                <a:ea typeface="맑은 고딕" charset="-127"/>
              </a:rPr>
              <a:t>• </a:t>
            </a:r>
            <a:r>
              <a:rPr lang="en-US" altLang="ko-KR" sz="2000" b="1">
                <a:solidFill>
                  <a:srgbClr val="000000"/>
                </a:solidFill>
                <a:latin typeface="맑은 고딕" charset="-127"/>
                <a:ea typeface="맑은 고딕" charset="-127"/>
              </a:rPr>
              <a:t>Collecting Korean materials possessed by individuals and organizations overseas</a:t>
            </a:r>
            <a:endParaRPr lang="en-US" altLang="ko-KR" b="1">
              <a:solidFill>
                <a:srgbClr val="000000"/>
              </a:solidFill>
              <a:latin typeface="맑은 고딕" charset="-127"/>
              <a:ea typeface="맑은 고딕" charset="-127"/>
            </a:endParaRPr>
          </a:p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altLang="ko-KR" sz="1800">
                <a:solidFill>
                  <a:srgbClr val="000000"/>
                </a:solidFill>
                <a:latin typeface="맑은 고딕" charset="-127"/>
                <a:ea typeface="맑은 고딕" charset="-127"/>
              </a:rPr>
              <a:t>   - Every materials in regards to the history of Korean immigrants</a:t>
            </a:r>
          </a:p>
          <a:p>
            <a:pPr marL="180975" indent="-180975">
              <a:lnSpc>
                <a:spcPct val="120000"/>
              </a:lnSpc>
              <a:spcBef>
                <a:spcPct val="20000"/>
              </a:spcBef>
              <a:buClr>
                <a:srgbClr val="FF0000"/>
              </a:buClr>
            </a:pPr>
            <a:r>
              <a:rPr lang="en-US" altLang="ko-KR" sz="1800">
                <a:solidFill>
                  <a:srgbClr val="000000"/>
                </a:solidFill>
                <a:latin typeface="맑은 고딕" charset="-127"/>
                <a:ea typeface="맑은 고딕" charset="-127"/>
              </a:rPr>
              <a:t>   - Every materials in regards to Korea before 1945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898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80899" name="Group 126"/>
          <p:cNvGrpSpPr>
            <a:grpSpLocks/>
          </p:cNvGrpSpPr>
          <p:nvPr/>
        </p:nvGrpSpPr>
        <p:grpSpPr bwMode="auto">
          <a:xfrm>
            <a:off x="250825" y="1528763"/>
            <a:ext cx="8426450" cy="531812"/>
            <a:chOff x="81" y="2614"/>
            <a:chExt cx="3205" cy="335"/>
          </a:xfrm>
        </p:grpSpPr>
        <p:sp>
          <p:nvSpPr>
            <p:cNvPr id="80906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80907" name="Picture 128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08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0900" name="AutoShape 64"/>
          <p:cNvSpPr>
            <a:spLocks noChangeArrowheads="1"/>
          </p:cNvSpPr>
          <p:nvPr/>
        </p:nvSpPr>
        <p:spPr bwMode="auto">
          <a:xfrm>
            <a:off x="388938" y="2420938"/>
            <a:ext cx="8137525" cy="3744912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rgbClr val="638AD9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rgbClr val="0000FF"/>
                </a:solidFill>
                <a:latin typeface="Corbel" pitchFamily="34" charset="0"/>
                <a:ea typeface="맑은 고딕" charset="-127"/>
              </a:rPr>
              <a:t>         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rgbClr val="0000FF"/>
                </a:solidFill>
                <a:latin typeface="Corbel" pitchFamily="34" charset="0"/>
                <a:ea typeface="맑은 고딕" charset="-127"/>
              </a:rPr>
              <a:t>  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rgbClr val="0000FF"/>
                </a:solidFill>
                <a:latin typeface="Corbel" pitchFamily="34" charset="0"/>
                <a:ea typeface="맑은 고딕" charset="-127"/>
              </a:rPr>
              <a:t>          </a:t>
            </a:r>
            <a:r>
              <a:rPr lang="en-US" altLang="ko-KR" sz="2500">
                <a:solidFill>
                  <a:srgbClr val="002060"/>
                </a:solidFill>
                <a:latin typeface="Corbel" pitchFamily="34" charset="0"/>
                <a:ea typeface="맑은 고딕" charset="-127"/>
              </a:rPr>
              <a:t>Presidential Archives, the National Archives of Korea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500">
                <a:solidFill>
                  <a:srgbClr val="002060"/>
                </a:solidFill>
                <a:latin typeface="Corbel" pitchFamily="34" charset="0"/>
                <a:ea typeface="맑은 고딕" charset="-127"/>
              </a:rPr>
              <a:t>         - Email ) </a:t>
            </a:r>
            <a:r>
              <a:rPr lang="en-US" altLang="ko-KR" sz="2500" b="1">
                <a:solidFill>
                  <a:srgbClr val="002060"/>
                </a:solidFill>
                <a:latin typeface="Corbel" pitchFamily="34" charset="0"/>
                <a:ea typeface="맑은 고딕" charset="-127"/>
              </a:rPr>
              <a:t>mikay@korea.kr</a:t>
            </a:r>
            <a:r>
              <a:rPr lang="en-US" altLang="ko-KR" sz="2500">
                <a:solidFill>
                  <a:srgbClr val="002060"/>
                </a:solidFill>
                <a:latin typeface="Corbel" pitchFamily="34" charset="0"/>
                <a:ea typeface="맑은 고딕" charset="-127"/>
              </a:rPr>
              <a:t>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500">
                <a:solidFill>
                  <a:srgbClr val="002060"/>
                </a:solidFill>
                <a:latin typeface="Corbel" pitchFamily="34" charset="0"/>
                <a:ea typeface="맑은 고딕" charset="-127"/>
              </a:rPr>
              <a:t>         - Tel ) 82-31-750-2141 </a:t>
            </a:r>
            <a:r>
              <a:rPr lang="en-US" altLang="ko-KR" sz="2500" i="1">
                <a:solidFill>
                  <a:srgbClr val="002060"/>
                </a:solidFill>
                <a:latin typeface="Corbel" pitchFamily="34" charset="0"/>
                <a:ea typeface="맑은 고딕" charset="-127"/>
              </a:rPr>
              <a:t>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2500" i="1">
                <a:solidFill>
                  <a:srgbClr val="002060"/>
                </a:solidFill>
                <a:latin typeface="Corbel" pitchFamily="34" charset="0"/>
                <a:ea typeface="맑은 고딕" charset="-127"/>
              </a:rPr>
              <a:t>         - Fax) 82-31-750-2150   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>
              <a:solidFill>
                <a:srgbClr val="0000FF"/>
              </a:solidFill>
              <a:latin typeface="Corbel" pitchFamily="34" charset="0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altLang="ko-KR" sz="1900">
              <a:solidFill>
                <a:srgbClr val="0000FF"/>
              </a:solidFill>
              <a:latin typeface="Corbel" pitchFamily="34" charset="0"/>
              <a:ea typeface="맑은 고딕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900">
                <a:solidFill>
                  <a:srgbClr val="0000FF"/>
                </a:solidFill>
                <a:latin typeface="Corbel" pitchFamily="34" charset="0"/>
                <a:ea typeface="맑은 고딕" charset="-127"/>
              </a:rPr>
              <a:t>  </a:t>
            </a:r>
            <a:endParaRPr lang="ko-KR" altLang="en-US" sz="1900">
              <a:solidFill>
                <a:srgbClr val="0000FF"/>
              </a:solidFill>
              <a:latin typeface="Corbel" pitchFamily="34" charset="0"/>
              <a:ea typeface="맑은 고딕" charset="-127"/>
            </a:endParaRPr>
          </a:p>
        </p:txBody>
      </p:sp>
      <p:sp>
        <p:nvSpPr>
          <p:cNvPr id="80901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B978DF17-295A-4DD4-9790-BEEB89E2594A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22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80902" name="Text Box 129"/>
          <p:cNvSpPr txBox="1">
            <a:spLocks noChangeArrowheads="1"/>
          </p:cNvSpPr>
          <p:nvPr/>
        </p:nvSpPr>
        <p:spPr bwMode="auto">
          <a:xfrm>
            <a:off x="1522413" y="1528763"/>
            <a:ext cx="70040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How to Contact    </a:t>
            </a:r>
            <a:endParaRPr lang="ko-KR" altLang="en-US" sz="2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0903" name="Rectangle 121"/>
          <p:cNvSpPr>
            <a:spLocks noChangeArrowheads="1"/>
          </p:cNvSpPr>
          <p:nvPr/>
        </p:nvSpPr>
        <p:spPr bwMode="auto">
          <a:xfrm>
            <a:off x="34925" y="0"/>
            <a:ext cx="72009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18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80904" name="Picture 90" descr="bul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6938" y="3573463"/>
            <a:ext cx="149225" cy="1635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</p:pic>
      <p:pic>
        <p:nvPicPr>
          <p:cNvPr id="80905" name="Picture 8" descr="대통령기록관B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5475" y="0"/>
            <a:ext cx="2168525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2" descr="01_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4001" cy="6858001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그림 6" descr="서브조감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88" y="-1588"/>
            <a:ext cx="9144001" cy="6858001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82947" name="Picture 3" descr="03"/>
          <p:cNvPicPr>
            <a:picLocks noChangeAspect="1" noChangeArrowheads="1"/>
          </p:cNvPicPr>
          <p:nvPr/>
        </p:nvPicPr>
        <p:blipFill>
          <a:blip r:embed="rId4" cstate="print"/>
          <a:srcRect b="8240"/>
          <a:stretch>
            <a:fillRect/>
          </a:stretch>
        </p:blipFill>
        <p:spPr bwMode="auto">
          <a:xfrm>
            <a:off x="4929188" y="3357563"/>
            <a:ext cx="42148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7" descr="0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781050"/>
            <a:ext cx="37846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08625" y="2001838"/>
            <a:ext cx="3281363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Thank you!</a:t>
            </a:r>
            <a:endParaRPr lang="ko-KR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2950" name="TextBox 9"/>
          <p:cNvSpPr txBox="1">
            <a:spLocks noChangeArrowheads="1"/>
          </p:cNvSpPr>
          <p:nvPr/>
        </p:nvSpPr>
        <p:spPr bwMode="auto">
          <a:xfrm>
            <a:off x="468313" y="5589588"/>
            <a:ext cx="4460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Aerial View of Korean Presidential Archives in Sejong city </a:t>
            </a:r>
          </a:p>
          <a:p>
            <a:r>
              <a:rPr lang="en-US" altLang="ko-KR" sz="1200">
                <a:solidFill>
                  <a:schemeClr val="bg1"/>
                </a:solidFill>
              </a:rPr>
              <a:t>(Construction Completed in 2014)</a:t>
            </a:r>
            <a:endParaRPr lang="ko-KR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01_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5058" name="Rectangle 121"/>
          <p:cNvSpPr>
            <a:spLocks noChangeArrowheads="1"/>
          </p:cNvSpPr>
          <p:nvPr/>
        </p:nvSpPr>
        <p:spPr bwMode="auto">
          <a:xfrm>
            <a:off x="34925" y="0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2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I. Why Presidential records important </a:t>
            </a:r>
            <a:endParaRPr lang="ko-KR" altLang="en-US" sz="22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935038" y="1000125"/>
            <a:ext cx="3078162" cy="892175"/>
          </a:xfrm>
          <a:prstGeom prst="rect">
            <a:avLst/>
          </a:prstGeom>
          <a:solidFill>
            <a:srgbClr val="0070C0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8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Seungjeongwon</a:t>
            </a:r>
            <a:r>
              <a:rPr lang="en-US" altLang="ko-KR" sz="1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18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Ilgi</a:t>
            </a:r>
            <a:endParaRPr lang="en-US" altLang="ko-KR" sz="1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(the daily records of </a:t>
            </a:r>
            <a:r>
              <a:rPr lang="en-US" altLang="ko-KR" sz="1200" dirty="0" err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Chosun</a:t>
            </a:r>
            <a:r>
              <a:rPr lang="en-US" altLang="ko-KR" sz="12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dynasty )</a:t>
            </a:r>
            <a:endParaRPr lang="en-US" altLang="ko-KR" sz="1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승정원일기</a:t>
            </a:r>
            <a:endParaRPr lang="en-US" altLang="ko-KR" sz="18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5060" name="Rectangle 36"/>
          <p:cNvSpPr>
            <a:spLocks noChangeArrowheads="1"/>
          </p:cNvSpPr>
          <p:nvPr/>
        </p:nvSpPr>
        <p:spPr bwMode="auto">
          <a:xfrm flipV="1">
            <a:off x="895350" y="2060575"/>
            <a:ext cx="7480300" cy="1393825"/>
          </a:xfrm>
          <a:prstGeom prst="rect">
            <a:avLst/>
          </a:prstGeom>
          <a:gradFill rotWithShape="0">
            <a:gsLst>
              <a:gs pos="0">
                <a:srgbClr val="F0F6FD"/>
              </a:gs>
              <a:gs pos="100000">
                <a:srgbClr val="83B9E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endParaRPr lang="ko-KR" altLang="en-US" sz="1800"/>
          </a:p>
        </p:txBody>
      </p:sp>
      <p:sp>
        <p:nvSpPr>
          <p:cNvPr id="45062" name="Text Box 49"/>
          <p:cNvSpPr txBox="1">
            <a:spLocks noChangeArrowheads="1"/>
          </p:cNvSpPr>
          <p:nvPr/>
        </p:nvSpPr>
        <p:spPr bwMode="auto">
          <a:xfrm>
            <a:off x="971550" y="2244725"/>
            <a:ext cx="7572375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rIns="36000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700" b="1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An essential &amp; primary records </a:t>
            </a:r>
            <a:r>
              <a:rPr lang="en-US" altLang="ko-KR" sz="17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to understanding  the  </a:t>
            </a:r>
            <a:r>
              <a:rPr lang="en-US" altLang="ko-KR" sz="1700" spc="-100" dirty="0" err="1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Chosun</a:t>
            </a:r>
            <a:r>
              <a:rPr lang="en-US" altLang="ko-KR" sz="17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dynasty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1700" b="1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An essential historical resources </a:t>
            </a:r>
            <a:r>
              <a:rPr lang="en-US" altLang="ko-KR" sz="1700" spc="-100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for Korean history studies before modern era</a:t>
            </a:r>
            <a:endParaRPr lang="ko-KR" altLang="en-US" sz="17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0" name="AutoShape 3"/>
          <p:cNvSpPr>
            <a:spLocks noChangeArrowheads="1"/>
          </p:cNvSpPr>
          <p:nvPr/>
        </p:nvSpPr>
        <p:spPr bwMode="gray">
          <a:xfrm>
            <a:off x="541338" y="3695700"/>
            <a:ext cx="8075612" cy="2740025"/>
          </a:xfrm>
          <a:prstGeom prst="roundRect">
            <a:avLst>
              <a:gd name="adj" fmla="val 4190"/>
            </a:avLst>
          </a:prstGeom>
          <a:solidFill>
            <a:schemeClr val="accent5"/>
          </a:solidFill>
          <a:ln w="6350" algn="ctr">
            <a:solidFill>
              <a:srgbClr val="4F779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928688" y="3881438"/>
            <a:ext cx="3097212" cy="647700"/>
          </a:xfrm>
          <a:prstGeom prst="rect">
            <a:avLst/>
          </a:prstGeom>
          <a:solidFill>
            <a:schemeClr val="accent2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1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Presidential records</a:t>
            </a:r>
          </a:p>
          <a:p>
            <a:pPr algn="ctr">
              <a:defRPr/>
            </a:pPr>
            <a:r>
              <a:rPr lang="ko-KR" altLang="en-US" sz="1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대통령기록물</a:t>
            </a:r>
          </a:p>
        </p:txBody>
      </p:sp>
      <p:sp>
        <p:nvSpPr>
          <p:cNvPr id="42" name="오른쪽 화살표 41"/>
          <p:cNvSpPr/>
          <p:nvPr/>
        </p:nvSpPr>
        <p:spPr>
          <a:xfrm>
            <a:off x="4357688" y="3881438"/>
            <a:ext cx="120967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Keep in 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45065" name="Rectangle 36"/>
          <p:cNvSpPr>
            <a:spLocks noChangeArrowheads="1"/>
          </p:cNvSpPr>
          <p:nvPr/>
        </p:nvSpPr>
        <p:spPr bwMode="auto">
          <a:xfrm flipV="1">
            <a:off x="895350" y="4724400"/>
            <a:ext cx="7480300" cy="1589088"/>
          </a:xfrm>
          <a:prstGeom prst="rect">
            <a:avLst/>
          </a:prstGeom>
          <a:gradFill rotWithShape="0">
            <a:gsLst>
              <a:gs pos="0">
                <a:srgbClr val="F0F6FD"/>
              </a:gs>
              <a:gs pos="100000">
                <a:srgbClr val="83B9E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 sz="1800"/>
          </a:p>
        </p:txBody>
      </p:sp>
      <p:sp>
        <p:nvSpPr>
          <p:cNvPr id="45068" name="Text Box 49"/>
          <p:cNvSpPr txBox="1">
            <a:spLocks noChangeArrowheads="1"/>
          </p:cNvSpPr>
          <p:nvPr/>
        </p:nvSpPr>
        <p:spPr bwMode="auto">
          <a:xfrm>
            <a:off x="971550" y="4724400"/>
            <a:ext cx="7345363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800" b="1">
                <a:solidFill>
                  <a:schemeClr val="tx2"/>
                </a:solidFill>
                <a:latin typeface="맑은 고딕" charset="-127"/>
                <a:ea typeface="맑은 고딕" charset="-127"/>
              </a:rPr>
              <a:t> An essential &amp; primary records </a:t>
            </a:r>
            <a:r>
              <a:rPr lang="en-US" altLang="ko-KR" sz="1800">
                <a:solidFill>
                  <a:schemeClr val="tx2"/>
                </a:solidFill>
                <a:latin typeface="맑은 고딕" charset="-127"/>
                <a:ea typeface="맑은 고딕" charset="-127"/>
              </a:rPr>
              <a:t>to understanding  Korean government  administration and ruling thoughts of the president</a:t>
            </a:r>
          </a:p>
          <a:p>
            <a:pPr>
              <a:lnSpc>
                <a:spcPct val="12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ko-KR" sz="1800" b="1">
                <a:solidFill>
                  <a:schemeClr val="tx2"/>
                </a:solidFill>
                <a:latin typeface="맑은 고딕" charset="-127"/>
                <a:ea typeface="맑은 고딕" charset="-127"/>
              </a:rPr>
              <a:t> An essential historical resources </a:t>
            </a:r>
            <a:r>
              <a:rPr lang="en-US" altLang="ko-KR" sz="1800">
                <a:solidFill>
                  <a:schemeClr val="tx2"/>
                </a:solidFill>
                <a:latin typeface="맑은 고딕" charset="-127"/>
                <a:ea typeface="맑은 고딕" charset="-127"/>
              </a:rPr>
              <a:t>for Korean history studies in modern and contemporary times</a:t>
            </a:r>
            <a:endParaRPr lang="ko-KR" altLang="en-US" sz="1600">
              <a:solidFill>
                <a:srgbClr val="0000FF"/>
              </a:solidFill>
              <a:latin typeface="HY그래픽" pitchFamily="18" charset="-127"/>
              <a:ea typeface="HY그래픽" pitchFamily="18" charset="-127"/>
            </a:endParaRPr>
          </a:p>
        </p:txBody>
      </p:sp>
      <p:sp>
        <p:nvSpPr>
          <p:cNvPr id="71" name="직사각형 70"/>
          <p:cNvSpPr/>
          <p:nvPr/>
        </p:nvSpPr>
        <p:spPr>
          <a:xfrm>
            <a:off x="5837238" y="1036638"/>
            <a:ext cx="2424112" cy="89217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800" dirty="0" err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Seungjeongwon</a:t>
            </a:r>
            <a:endParaRPr lang="en-US" altLang="ko-KR" sz="18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defRPr/>
            </a:pPr>
            <a:r>
              <a:rPr lang="ko-KR" altLang="en-US" sz="1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승정원</a:t>
            </a:r>
            <a:endParaRPr lang="ko-KR" altLang="en-US" sz="2000" dirty="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2" name="직사각형 71"/>
          <p:cNvSpPr/>
          <p:nvPr/>
        </p:nvSpPr>
        <p:spPr>
          <a:xfrm>
            <a:off x="5837238" y="3881438"/>
            <a:ext cx="2403475" cy="6477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Presidential Archives</a:t>
            </a:r>
          </a:p>
          <a:p>
            <a:pPr algn="ctr">
              <a:defRPr/>
            </a:pPr>
            <a:r>
              <a:rPr lang="ko-KR" altLang="en-US" sz="1800" dirty="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대통령기록관</a:t>
            </a:r>
          </a:p>
        </p:txBody>
      </p:sp>
      <p:sp>
        <p:nvSpPr>
          <p:cNvPr id="45070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778FB980-C139-448B-98F9-CDEFCFAE26F9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2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3" name="오른쪽 화살표 42"/>
          <p:cNvSpPr/>
          <p:nvPr/>
        </p:nvSpPr>
        <p:spPr>
          <a:xfrm>
            <a:off x="4275138" y="1138238"/>
            <a:ext cx="1209675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600" b="1" dirty="0">
                <a:solidFill>
                  <a:schemeClr val="tx1"/>
                </a:solidFill>
              </a:rPr>
              <a:t>Keep in 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01_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6082" name="Rectangle 121"/>
          <p:cNvSpPr>
            <a:spLocks noChangeArrowheads="1"/>
          </p:cNvSpPr>
          <p:nvPr/>
        </p:nvSpPr>
        <p:spPr bwMode="auto">
          <a:xfrm>
            <a:off x="-323850" y="-26988"/>
            <a:ext cx="7056438" cy="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>
              <a:lnSpc>
                <a:spcPct val="160000"/>
              </a:lnSpc>
              <a:spcBef>
                <a:spcPct val="100000"/>
              </a:spcBef>
            </a:pPr>
            <a:r>
              <a:rPr lang="en-US" altLang="ko-KR" sz="2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II. Introduction to Presidential 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Archives of Korea  </a:t>
            </a:r>
            <a:endParaRPr lang="en-US" altLang="ko-KR" sz="20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6083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E0DE6E2F-E404-47DB-9C6F-9B97D85E6161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3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46084" name="그룹 14"/>
          <p:cNvGrpSpPr>
            <a:grpSpLocks/>
          </p:cNvGrpSpPr>
          <p:nvPr/>
        </p:nvGrpSpPr>
        <p:grpSpPr bwMode="auto">
          <a:xfrm>
            <a:off x="628650" y="1628775"/>
            <a:ext cx="7969250" cy="863600"/>
            <a:chOff x="779463" y="4941888"/>
            <a:chExt cx="8140700" cy="1295400"/>
          </a:xfrm>
        </p:grpSpPr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1" cy="1295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Aug. 1969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>
                <a:lnSpc>
                  <a:spcPct val="150000"/>
                </a:lnSpc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Establishment 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 of  the "</a:t>
              </a:r>
              <a:r>
                <a:rPr lang="en-US" altLang="ko-KR" sz="1400" b="1" dirty="0">
                  <a:solidFill>
                    <a:schemeClr val="accent2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Government Archives &amp; Records Service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” under  the Ministry of Government Administration </a:t>
              </a:r>
              <a:endParaRPr lang="en-US" altLang="ko-KR" sz="1400" dirty="0">
                <a:latin typeface="휴먼엑스포" pitchFamily="18" charset="-127"/>
                <a:ea typeface="휴먼엑스포" pitchFamily="18" charset="-127"/>
              </a:endParaRPr>
            </a:p>
          </p:txBody>
        </p:sp>
      </p:grpSp>
      <p:grpSp>
        <p:nvGrpSpPr>
          <p:cNvPr id="46085" name="그룹 28"/>
          <p:cNvGrpSpPr>
            <a:grpSpLocks/>
          </p:cNvGrpSpPr>
          <p:nvPr/>
        </p:nvGrpSpPr>
        <p:grpSpPr bwMode="auto">
          <a:xfrm>
            <a:off x="642938" y="2714625"/>
            <a:ext cx="7969250" cy="574675"/>
            <a:chOff x="779463" y="4941888"/>
            <a:chExt cx="8140700" cy="1295400"/>
          </a:xfrm>
        </p:grpSpPr>
        <p:sp>
          <p:nvSpPr>
            <p:cNvPr id="22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Jan. 1999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 marL="342900" indent="-342900" algn="just"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Promulgation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 of the "</a:t>
              </a:r>
              <a:r>
                <a:rPr lang="en-US" altLang="ko-KR" sz="1400" b="1" dirty="0">
                  <a:solidFill>
                    <a:schemeClr val="accent2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Public Records Management Act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" </a:t>
              </a:r>
              <a:endParaRPr lang="en-US" altLang="ko-KR" sz="1400" dirty="0">
                <a:latin typeface="Tahoma" pitchFamily="34" charset="0"/>
                <a:ea typeface="휴먼명조,한컴돋움"/>
                <a:cs typeface="한컴바탕" pitchFamily="18" charset="2"/>
              </a:endParaRPr>
            </a:p>
          </p:txBody>
        </p:sp>
      </p:grpSp>
      <p:grpSp>
        <p:nvGrpSpPr>
          <p:cNvPr id="46086" name="그룹 28"/>
          <p:cNvGrpSpPr>
            <a:grpSpLocks/>
          </p:cNvGrpSpPr>
          <p:nvPr/>
        </p:nvGrpSpPr>
        <p:grpSpPr bwMode="auto">
          <a:xfrm>
            <a:off x="642938" y="3500438"/>
            <a:ext cx="7969250" cy="574675"/>
            <a:chOff x="779463" y="4941888"/>
            <a:chExt cx="8140700" cy="1295400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Apr. 2007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6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 marL="342900" indent="-342900" algn="just"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Enacted 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the “</a:t>
              </a:r>
              <a:r>
                <a:rPr lang="en-US" altLang="ko-KR" sz="1400" b="1" dirty="0">
                  <a:solidFill>
                    <a:schemeClr val="accent2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Presidential Records Act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"</a:t>
              </a:r>
              <a:endParaRPr lang="en-US" altLang="ko-KR" sz="1400" dirty="0">
                <a:latin typeface="Tahoma" pitchFamily="34" charset="0"/>
                <a:ea typeface="휴먼명조,한컴돋움"/>
                <a:cs typeface="한컴바탕" pitchFamily="18" charset="2"/>
              </a:endParaRPr>
            </a:p>
          </p:txBody>
        </p:sp>
      </p:grpSp>
      <p:grpSp>
        <p:nvGrpSpPr>
          <p:cNvPr id="46087" name="그룹 28"/>
          <p:cNvGrpSpPr>
            <a:grpSpLocks/>
          </p:cNvGrpSpPr>
          <p:nvPr/>
        </p:nvGrpSpPr>
        <p:grpSpPr bwMode="auto">
          <a:xfrm>
            <a:off x="642938" y="4283075"/>
            <a:ext cx="7969250" cy="574675"/>
            <a:chOff x="779463" y="4941888"/>
            <a:chExt cx="8140700" cy="1295400"/>
          </a:xfrm>
        </p:grpSpPr>
        <p:sp>
          <p:nvSpPr>
            <p:cNvPr id="38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Nov. 2007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39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 marL="342900" indent="-342900" algn="just"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Establishment 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 of the “</a:t>
              </a:r>
              <a:r>
                <a:rPr lang="en-US" altLang="ko-KR" sz="1400" b="1" dirty="0">
                  <a:solidFill>
                    <a:schemeClr val="accent2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Presidential Archives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"</a:t>
              </a:r>
              <a:endParaRPr lang="en-US" altLang="ko-KR" sz="1400" dirty="0">
                <a:latin typeface="Tahoma" pitchFamily="34" charset="0"/>
                <a:ea typeface="휴먼명조,한컴돋움"/>
                <a:cs typeface="한컴바탕" pitchFamily="18" charset="2"/>
              </a:endParaRPr>
            </a:p>
          </p:txBody>
        </p:sp>
      </p:grpSp>
      <p:grpSp>
        <p:nvGrpSpPr>
          <p:cNvPr id="46088" name="그룹 28"/>
          <p:cNvGrpSpPr>
            <a:grpSpLocks/>
          </p:cNvGrpSpPr>
          <p:nvPr/>
        </p:nvGrpSpPr>
        <p:grpSpPr bwMode="auto">
          <a:xfrm>
            <a:off x="642938" y="5072063"/>
            <a:ext cx="7969250" cy="500062"/>
            <a:chOff x="779463" y="4941888"/>
            <a:chExt cx="8140700" cy="1295400"/>
          </a:xfrm>
        </p:grpSpPr>
        <p:sp>
          <p:nvSpPr>
            <p:cNvPr id="41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Apr. 2008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2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 marL="342900" indent="-342900" algn="just"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Opened  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the “</a:t>
              </a:r>
              <a:r>
                <a:rPr lang="en-US" altLang="ko-KR" sz="1400" b="1" dirty="0">
                  <a:solidFill>
                    <a:schemeClr val="accent2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Presidential Archives building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“(share with NAK)</a:t>
              </a:r>
              <a:endParaRPr lang="en-US" altLang="ko-KR" sz="1400" dirty="0">
                <a:latin typeface="Tahoma" pitchFamily="34" charset="0"/>
                <a:ea typeface="휴먼명조,한컴돋움"/>
                <a:cs typeface="한컴바탕" pitchFamily="18" charset="2"/>
              </a:endParaRPr>
            </a:p>
          </p:txBody>
        </p:sp>
      </p:grpSp>
      <p:grpSp>
        <p:nvGrpSpPr>
          <p:cNvPr id="46089" name="그룹 28"/>
          <p:cNvGrpSpPr>
            <a:grpSpLocks/>
          </p:cNvGrpSpPr>
          <p:nvPr/>
        </p:nvGrpSpPr>
        <p:grpSpPr bwMode="auto">
          <a:xfrm>
            <a:off x="642938" y="5786438"/>
            <a:ext cx="7969250" cy="500062"/>
            <a:chOff x="779463" y="4941888"/>
            <a:chExt cx="8140700" cy="1295400"/>
          </a:xfrm>
        </p:grpSpPr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779463" y="4941888"/>
              <a:ext cx="1344350" cy="1295400"/>
            </a:xfrm>
            <a:prstGeom prst="rect">
              <a:avLst/>
            </a:prstGeom>
            <a:solidFill>
              <a:srgbClr val="FFCC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ko-KR" sz="1400" dirty="0">
                  <a:latin typeface="맑은 고딕" pitchFamily="50" charset="-127"/>
                  <a:ea typeface="맑은 고딕" pitchFamily="50" charset="-127"/>
                </a:rPr>
                <a:t>    late 2014</a:t>
              </a:r>
              <a:endParaRPr lang="ko-KR" altLang="en-US" sz="1400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45" name="Rectangle 19"/>
            <p:cNvSpPr>
              <a:spLocks noChangeArrowheads="1"/>
            </p:cNvSpPr>
            <p:nvPr/>
          </p:nvSpPr>
          <p:spPr bwMode="auto">
            <a:xfrm>
              <a:off x="2268141" y="4941888"/>
              <a:ext cx="6652022" cy="1295400"/>
            </a:xfrm>
            <a:prstGeom prst="rect">
              <a:avLst/>
            </a:prstGeom>
            <a:solidFill>
              <a:schemeClr val="accent5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anchor="ctr"/>
            <a:lstStyle/>
            <a:p>
              <a:pPr marL="342900" indent="-342900" algn="just">
                <a:defRPr/>
              </a:pPr>
              <a:r>
                <a:rPr lang="en-US" altLang="ko-KR" sz="1400" b="1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Be reborn 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as</a:t>
              </a:r>
              <a:r>
                <a:rPr lang="en-US" altLang="ko-KR" sz="1400" b="1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 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the new “</a:t>
              </a:r>
              <a:r>
                <a:rPr lang="en-US" altLang="ko-KR" sz="1400" b="1" dirty="0">
                  <a:solidFill>
                    <a:schemeClr val="accent2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Presidential Archives building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“ in </a:t>
              </a:r>
              <a:r>
                <a:rPr lang="en-US" altLang="ko-KR" sz="1400" dirty="0" err="1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Sejong</a:t>
              </a:r>
              <a:r>
                <a:rPr lang="en-US" altLang="ko-KR" sz="1400" dirty="0">
                  <a:solidFill>
                    <a:srgbClr val="000000"/>
                  </a:solidFill>
                  <a:latin typeface="Tahoma" pitchFamily="34" charset="0"/>
                  <a:ea typeface="휴먼명조,한컴돋움"/>
                  <a:cs typeface="한컴바탕" pitchFamily="18" charset="2"/>
                </a:rPr>
                <a:t> city</a:t>
              </a:r>
              <a:endParaRPr lang="en-US" altLang="ko-KR" sz="1400" dirty="0">
                <a:latin typeface="Tahoma" pitchFamily="34" charset="0"/>
                <a:ea typeface="휴먼명조,한컴돋움"/>
                <a:cs typeface="한컴바탕" pitchFamily="18" charset="2"/>
              </a:endParaRPr>
            </a:p>
          </p:txBody>
        </p:sp>
      </p:grpSp>
      <p:grpSp>
        <p:nvGrpSpPr>
          <p:cNvPr id="46090" name="Group 126"/>
          <p:cNvGrpSpPr>
            <a:grpSpLocks/>
          </p:cNvGrpSpPr>
          <p:nvPr/>
        </p:nvGrpSpPr>
        <p:grpSpPr bwMode="auto">
          <a:xfrm>
            <a:off x="323850" y="811213"/>
            <a:ext cx="5224463" cy="601662"/>
            <a:chOff x="81" y="2614"/>
            <a:chExt cx="3084" cy="335"/>
          </a:xfrm>
        </p:grpSpPr>
        <p:sp>
          <p:nvSpPr>
            <p:cNvPr id="46091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857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46092" name="Picture 128" descr="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93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5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Institutional History</a:t>
              </a:r>
              <a:endParaRPr lang="ko-KR" altLang="en-US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8" y="0"/>
            <a:ext cx="9215438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7106" name="Freeform 64"/>
          <p:cNvSpPr>
            <a:spLocks/>
          </p:cNvSpPr>
          <p:nvPr/>
        </p:nvSpPr>
        <p:spPr bwMode="auto">
          <a:xfrm>
            <a:off x="2944813" y="3644900"/>
            <a:ext cx="2000250" cy="2663825"/>
          </a:xfrm>
          <a:custGeom>
            <a:avLst/>
            <a:gdLst>
              <a:gd name="T0" fmla="*/ 0 w 1035"/>
              <a:gd name="T1" fmla="*/ 0 h 1295"/>
              <a:gd name="T2" fmla="*/ 2147483647 w 1035"/>
              <a:gd name="T3" fmla="*/ 0 h 1295"/>
              <a:gd name="T4" fmla="*/ 2147483647 w 1035"/>
              <a:gd name="T5" fmla="*/ 2147483647 h 1295"/>
              <a:gd name="T6" fmla="*/ 2147483647 w 1035"/>
              <a:gd name="T7" fmla="*/ 2147483647 h 1295"/>
              <a:gd name="T8" fmla="*/ 2147483647 w 1035"/>
              <a:gd name="T9" fmla="*/ 2147483647 h 1295"/>
              <a:gd name="T10" fmla="*/ 2147483647 w 1035"/>
              <a:gd name="T11" fmla="*/ 2147483647 h 1295"/>
              <a:gd name="T12" fmla="*/ 2147483647 w 1035"/>
              <a:gd name="T13" fmla="*/ 2147483647 h 1295"/>
              <a:gd name="T14" fmla="*/ 0 w 1035"/>
              <a:gd name="T15" fmla="*/ 2147483647 h 1295"/>
              <a:gd name="T16" fmla="*/ 0 w 1035"/>
              <a:gd name="T17" fmla="*/ 0 h 1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5"/>
              <a:gd name="T28" fmla="*/ 0 h 1295"/>
              <a:gd name="T29" fmla="*/ 1035 w 1035"/>
              <a:gd name="T30" fmla="*/ 1295 h 1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5" h="1295">
                <a:moveTo>
                  <a:pt x="0" y="0"/>
                </a:moveTo>
                <a:lnTo>
                  <a:pt x="1032" y="0"/>
                </a:lnTo>
                <a:lnTo>
                  <a:pt x="1035" y="161"/>
                </a:lnTo>
                <a:lnTo>
                  <a:pt x="834" y="161"/>
                </a:lnTo>
                <a:lnTo>
                  <a:pt x="840" y="1206"/>
                </a:lnTo>
                <a:lnTo>
                  <a:pt x="834" y="1206"/>
                </a:lnTo>
                <a:lnTo>
                  <a:pt x="834" y="1293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B7D0EB"/>
          </a:solidFill>
          <a:ln w="12700">
            <a:noFill/>
            <a:round/>
            <a:headEnd/>
            <a:tailEnd/>
          </a:ln>
        </p:spPr>
        <p:txBody>
          <a:bodyPr lIns="50531" tIns="33689" rIns="50531" bIns="33689" anchor="ctr"/>
          <a:lstStyle/>
          <a:p>
            <a:endParaRPr lang="ko-KR" altLang="en-US"/>
          </a:p>
        </p:txBody>
      </p:sp>
      <p:sp>
        <p:nvSpPr>
          <p:cNvPr id="47107" name="Freeform 64"/>
          <p:cNvSpPr>
            <a:spLocks/>
          </p:cNvSpPr>
          <p:nvPr/>
        </p:nvSpPr>
        <p:spPr bwMode="auto">
          <a:xfrm>
            <a:off x="2944813" y="2238375"/>
            <a:ext cx="2000250" cy="1262063"/>
          </a:xfrm>
          <a:custGeom>
            <a:avLst/>
            <a:gdLst>
              <a:gd name="T0" fmla="*/ 0 w 1035"/>
              <a:gd name="T1" fmla="*/ 0 h 1295"/>
              <a:gd name="T2" fmla="*/ 2147483647 w 1035"/>
              <a:gd name="T3" fmla="*/ 0 h 1295"/>
              <a:gd name="T4" fmla="*/ 2147483647 w 1035"/>
              <a:gd name="T5" fmla="*/ 2147483647 h 1295"/>
              <a:gd name="T6" fmla="*/ 2147483647 w 1035"/>
              <a:gd name="T7" fmla="*/ 2147483647 h 1295"/>
              <a:gd name="T8" fmla="*/ 2147483647 w 1035"/>
              <a:gd name="T9" fmla="*/ 2147483647 h 1295"/>
              <a:gd name="T10" fmla="*/ 2147483647 w 1035"/>
              <a:gd name="T11" fmla="*/ 2147483647 h 1295"/>
              <a:gd name="T12" fmla="*/ 2147483647 w 1035"/>
              <a:gd name="T13" fmla="*/ 2147483647 h 1295"/>
              <a:gd name="T14" fmla="*/ 0 w 1035"/>
              <a:gd name="T15" fmla="*/ 2147483647 h 1295"/>
              <a:gd name="T16" fmla="*/ 0 w 1035"/>
              <a:gd name="T17" fmla="*/ 0 h 129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035"/>
              <a:gd name="T28" fmla="*/ 0 h 1295"/>
              <a:gd name="T29" fmla="*/ 1035 w 1035"/>
              <a:gd name="T30" fmla="*/ 1295 h 129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035" h="1295">
                <a:moveTo>
                  <a:pt x="0" y="0"/>
                </a:moveTo>
                <a:lnTo>
                  <a:pt x="1032" y="0"/>
                </a:lnTo>
                <a:lnTo>
                  <a:pt x="1035" y="161"/>
                </a:lnTo>
                <a:lnTo>
                  <a:pt x="834" y="161"/>
                </a:lnTo>
                <a:lnTo>
                  <a:pt x="840" y="1206"/>
                </a:lnTo>
                <a:lnTo>
                  <a:pt x="834" y="1206"/>
                </a:lnTo>
                <a:lnTo>
                  <a:pt x="834" y="1293"/>
                </a:lnTo>
                <a:lnTo>
                  <a:pt x="0" y="1295"/>
                </a:lnTo>
                <a:lnTo>
                  <a:pt x="0" y="0"/>
                </a:lnTo>
                <a:close/>
              </a:path>
            </a:pathLst>
          </a:custGeom>
          <a:solidFill>
            <a:srgbClr val="B7D0EB"/>
          </a:solidFill>
          <a:ln w="12700">
            <a:noFill/>
            <a:round/>
            <a:headEnd/>
            <a:tailEnd/>
          </a:ln>
        </p:spPr>
        <p:txBody>
          <a:bodyPr lIns="50531" tIns="33689" rIns="50531" bIns="33689" anchor="ctr"/>
          <a:lstStyle/>
          <a:p>
            <a:endParaRPr lang="ko-KR" altLang="en-US"/>
          </a:p>
        </p:txBody>
      </p:sp>
      <p:grpSp>
        <p:nvGrpSpPr>
          <p:cNvPr id="47108" name="Group 126"/>
          <p:cNvGrpSpPr>
            <a:grpSpLocks/>
          </p:cNvGrpSpPr>
          <p:nvPr/>
        </p:nvGrpSpPr>
        <p:grpSpPr bwMode="auto">
          <a:xfrm>
            <a:off x="323850" y="1412875"/>
            <a:ext cx="5224463" cy="601663"/>
            <a:chOff x="81" y="2614"/>
            <a:chExt cx="3084" cy="335"/>
          </a:xfrm>
        </p:grpSpPr>
        <p:sp>
          <p:nvSpPr>
            <p:cNvPr id="47119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857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47120" name="Picture 128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21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5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What is the Presidential records?</a:t>
              </a:r>
              <a:endParaRPr lang="ko-KR" altLang="en-US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47109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FA4D3E3F-24C5-4235-8806-8DDEB82CECFF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4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7110" name="Freeform 55"/>
          <p:cNvSpPr>
            <a:spLocks/>
          </p:cNvSpPr>
          <p:nvPr/>
        </p:nvSpPr>
        <p:spPr bwMode="auto">
          <a:xfrm>
            <a:off x="1611313" y="2205038"/>
            <a:ext cx="1333500" cy="4103687"/>
          </a:xfrm>
          <a:custGeom>
            <a:avLst/>
            <a:gdLst>
              <a:gd name="T0" fmla="*/ 2147483647 w 691"/>
              <a:gd name="T1" fmla="*/ 0 h 4010"/>
              <a:gd name="T2" fmla="*/ 0 w 691"/>
              <a:gd name="T3" fmla="*/ 2147483647 h 4010"/>
              <a:gd name="T4" fmla="*/ 2147483647 w 691"/>
              <a:gd name="T5" fmla="*/ 2147483647 h 4010"/>
              <a:gd name="T6" fmla="*/ 2147483647 w 691"/>
              <a:gd name="T7" fmla="*/ 2147483647 h 4010"/>
              <a:gd name="T8" fmla="*/ 0 60000 65536"/>
              <a:gd name="T9" fmla="*/ 0 60000 65536"/>
              <a:gd name="T10" fmla="*/ 0 60000 65536"/>
              <a:gd name="T11" fmla="*/ 0 60000 65536"/>
              <a:gd name="T12" fmla="*/ 0 w 691"/>
              <a:gd name="T13" fmla="*/ 0 h 4010"/>
              <a:gd name="T14" fmla="*/ 691 w 691"/>
              <a:gd name="T15" fmla="*/ 4010 h 40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91" h="4010">
                <a:moveTo>
                  <a:pt x="691" y="0"/>
                </a:moveTo>
                <a:lnTo>
                  <a:pt x="0" y="1356"/>
                </a:lnTo>
                <a:lnTo>
                  <a:pt x="40" y="2541"/>
                </a:lnTo>
                <a:lnTo>
                  <a:pt x="691" y="4010"/>
                </a:lnTo>
              </a:path>
            </a:pathLst>
          </a:custGeom>
          <a:gradFill rotWithShape="0">
            <a:gsLst>
              <a:gs pos="0">
                <a:srgbClr val="78A6D8"/>
              </a:gs>
              <a:gs pos="100000">
                <a:srgbClr val="E7EFF8"/>
              </a:gs>
            </a:gsLst>
            <a:lin ang="0" scaled="1"/>
          </a:gradFill>
          <a:ln w="12700">
            <a:noFill/>
            <a:round/>
            <a:headEnd/>
            <a:tailEnd/>
          </a:ln>
        </p:spPr>
        <p:txBody>
          <a:bodyPr lIns="50531" tIns="33689" rIns="50531" bIns="33689" anchor="ctr"/>
          <a:lstStyle/>
          <a:p>
            <a:endParaRPr lang="ko-KR" altLang="en-US"/>
          </a:p>
        </p:txBody>
      </p:sp>
      <p:sp>
        <p:nvSpPr>
          <p:cNvPr id="47111" name="AutoShape 56"/>
          <p:cNvSpPr>
            <a:spLocks noChangeArrowheads="1"/>
          </p:cNvSpPr>
          <p:nvPr/>
        </p:nvSpPr>
        <p:spPr bwMode="auto">
          <a:xfrm>
            <a:off x="500063" y="3203575"/>
            <a:ext cx="1666875" cy="2098675"/>
          </a:xfrm>
          <a:prstGeom prst="bevel">
            <a:avLst>
              <a:gd name="adj" fmla="val 7847"/>
            </a:avLst>
          </a:prstGeom>
          <a:solidFill>
            <a:srgbClr val="6196D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ko-KR" altLang="en-US" sz="1800"/>
          </a:p>
        </p:txBody>
      </p:sp>
      <p:sp>
        <p:nvSpPr>
          <p:cNvPr id="47112" name="AutoShape 57"/>
          <p:cNvSpPr>
            <a:spLocks noChangeArrowheads="1"/>
          </p:cNvSpPr>
          <p:nvPr/>
        </p:nvSpPr>
        <p:spPr bwMode="auto">
          <a:xfrm>
            <a:off x="708025" y="3346450"/>
            <a:ext cx="1343025" cy="1797050"/>
          </a:xfrm>
          <a:prstGeom prst="hexagon">
            <a:avLst>
              <a:gd name="adj" fmla="val 0"/>
              <a:gd name="vf" fmla="val 115470"/>
            </a:avLst>
          </a:prstGeom>
          <a:solidFill>
            <a:srgbClr val="548ECE"/>
          </a:solidFill>
          <a:ln w="9525">
            <a:noFill/>
            <a:miter lim="800000"/>
            <a:headEnd/>
            <a:tailEnd/>
          </a:ln>
          <a:effectLst>
            <a:prstShdw prst="shdw17" dist="17961" dir="13500000">
              <a:srgbClr val="32557C"/>
            </a:prstShdw>
          </a:effectLst>
        </p:spPr>
        <p:txBody>
          <a:bodyPr wrap="none" lIns="90000" tIns="46800" rIns="90000" bIns="46800" anchor="ctr"/>
          <a:lstStyle/>
          <a:p>
            <a:endParaRPr lang="ko-KR" altLang="en-US" sz="1200" b="1">
              <a:solidFill>
                <a:srgbClr val="FFFF00"/>
              </a:solidFill>
              <a:latin typeface="맑은 고딕" charset="-127"/>
              <a:ea typeface="맑은 고딕" charset="-127"/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3179763" y="2617788"/>
            <a:ext cx="1182687" cy="5857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srgbClr val="2D2D8A"/>
                </a:solidFill>
                <a:latin typeface="맑은 고딕" pitchFamily="50" charset="-127"/>
                <a:ea typeface="맑은 고딕" pitchFamily="50" charset="-127"/>
              </a:rPr>
              <a:t>Definition</a:t>
            </a:r>
            <a:endParaRPr lang="ko-KR" altLang="en-US" sz="1400" dirty="0">
              <a:solidFill>
                <a:srgbClr val="2D2D8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7114" name="AutoShape 60"/>
          <p:cNvSpPr>
            <a:spLocks noChangeArrowheads="1"/>
          </p:cNvSpPr>
          <p:nvPr/>
        </p:nvSpPr>
        <p:spPr bwMode="auto">
          <a:xfrm>
            <a:off x="4500563" y="2238375"/>
            <a:ext cx="4329112" cy="1262063"/>
          </a:xfrm>
          <a:prstGeom prst="roundRect">
            <a:avLst>
              <a:gd name="adj" fmla="val 3023"/>
            </a:avLst>
          </a:prstGeom>
          <a:solidFill>
            <a:srgbClr val="FFFFFF"/>
          </a:solidFill>
          <a:ln w="12700">
            <a:solidFill>
              <a:srgbClr val="4886CA"/>
            </a:solidFill>
            <a:round/>
            <a:headEnd type="none" w="sm" len="sm"/>
            <a:tailEnd type="none" w="sm" len="sm"/>
          </a:ln>
          <a:effectLst>
            <a:prstShdw prst="shdw17" dist="17961" dir="13500000">
              <a:srgbClr val="4886CA"/>
            </a:prstShdw>
          </a:effectLst>
        </p:spPr>
        <p:txBody>
          <a:bodyPr lIns="0" tIns="0" rIns="0" bIns="0" anchor="ctr"/>
          <a:lstStyle/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600">
                <a:latin typeface="맑은 고딕" charset="-127"/>
                <a:ea typeface="맑은 고딕" charset="-127"/>
                <a:cs typeface="Tahoma" pitchFamily="34" charset="0"/>
              </a:rPr>
              <a:t> </a:t>
            </a:r>
            <a:r>
              <a:rPr lang="en-US" altLang="ko-KR" sz="1500">
                <a:latin typeface="맑은 고딕" charset="-127"/>
                <a:ea typeface="맑은 고딕" charset="-127"/>
                <a:cs typeface="Tahoma" pitchFamily="34" charset="0"/>
              </a:rPr>
              <a:t>The term “Presidential records” means </a:t>
            </a:r>
            <a:r>
              <a:rPr lang="en-US" altLang="ko-KR" sz="1500">
                <a:solidFill>
                  <a:schemeClr val="accent2"/>
                </a:solidFill>
                <a:latin typeface="맑은 고딕" charset="-127"/>
                <a:ea typeface="맑은 고딕" charset="-127"/>
                <a:cs typeface="Tahoma" pitchFamily="34" charset="0"/>
              </a:rPr>
              <a:t>materials        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500">
                <a:solidFill>
                  <a:schemeClr val="accent2"/>
                </a:solidFill>
                <a:latin typeface="맑은 고딕" charset="-127"/>
                <a:ea typeface="맑은 고딕" charset="-127"/>
                <a:cs typeface="Tahoma" pitchFamily="34" charset="0"/>
              </a:rPr>
              <a:t> created or received by the President, his immed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500">
                <a:solidFill>
                  <a:schemeClr val="accent2"/>
                </a:solidFill>
                <a:latin typeface="맑은 고딕" charset="-127"/>
                <a:ea typeface="맑은 고딕" charset="-127"/>
                <a:cs typeface="Tahoma" pitchFamily="34" charset="0"/>
              </a:rPr>
              <a:t> -iate staffs, or unit</a:t>
            </a:r>
            <a:r>
              <a:rPr lang="en-US" altLang="ko-KR" sz="1500">
                <a:latin typeface="맑은 고딕" charset="-127"/>
                <a:ea typeface="맑은 고딕" charset="-127"/>
                <a:cs typeface="Tahoma" pitchFamily="34" charset="0"/>
              </a:rPr>
              <a:t> in the course of conducting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500">
                <a:latin typeface="맑은 고딕" charset="-127"/>
                <a:ea typeface="맑은 고딕" charset="-127"/>
                <a:cs typeface="Tahoma" pitchFamily="34" charset="0"/>
              </a:rPr>
              <a:t> activities which relate to duties of the President </a:t>
            </a:r>
          </a:p>
          <a:p>
            <a:pPr algn="just">
              <a:buClr>
                <a:srgbClr val="FF0000"/>
              </a:buClr>
              <a:buFont typeface="Wingdings" pitchFamily="2" charset="2"/>
              <a:buNone/>
            </a:pPr>
            <a:r>
              <a:rPr lang="en-US" altLang="ko-KR" sz="1500">
                <a:latin typeface="맑은 고딕" charset="-127"/>
                <a:ea typeface="맑은 고딕" charset="-127"/>
                <a:cs typeface="Tahoma" pitchFamily="34" charset="0"/>
              </a:rPr>
              <a:t> and </a:t>
            </a:r>
            <a:r>
              <a:rPr lang="en-US" altLang="ko-KR" sz="1500">
                <a:solidFill>
                  <a:schemeClr val="accent2"/>
                </a:solidFill>
                <a:latin typeface="맑은 고딕" charset="-127"/>
                <a:ea typeface="맑은 고딕" charset="-127"/>
                <a:cs typeface="Tahoma" pitchFamily="34" charset="0"/>
              </a:rPr>
              <a:t>personal materials</a:t>
            </a:r>
            <a:r>
              <a:rPr lang="en-US" altLang="ko-KR" sz="1500">
                <a:latin typeface="맑은 고딕" charset="-127"/>
                <a:ea typeface="맑은 고딕" charset="-127"/>
                <a:cs typeface="Tahoma" pitchFamily="34" charset="0"/>
              </a:rPr>
              <a:t> </a:t>
            </a:r>
            <a:r>
              <a:rPr lang="ko-KR" altLang="en-US" sz="1500" b="1">
                <a:latin typeface="맑은 고딕" charset="-127"/>
                <a:ea typeface="맑은 고딕" charset="-127"/>
                <a:cs typeface="Tahoma" pitchFamily="34" charset="0"/>
              </a:rPr>
              <a:t> </a:t>
            </a:r>
          </a:p>
        </p:txBody>
      </p:sp>
      <p:sp>
        <p:nvSpPr>
          <p:cNvPr id="81944" name="AutoShape 63"/>
          <p:cNvSpPr>
            <a:spLocks noChangeArrowheads="1"/>
          </p:cNvSpPr>
          <p:nvPr/>
        </p:nvSpPr>
        <p:spPr bwMode="auto">
          <a:xfrm>
            <a:off x="4500563" y="3644900"/>
            <a:ext cx="4329112" cy="2663825"/>
          </a:xfrm>
          <a:prstGeom prst="roundRect">
            <a:avLst>
              <a:gd name="adj" fmla="val 3023"/>
            </a:avLst>
          </a:prstGeom>
          <a:solidFill>
            <a:srgbClr val="FFFFFF"/>
          </a:solidFill>
          <a:ln w="12700">
            <a:solidFill>
              <a:srgbClr val="4886CA"/>
            </a:solidFill>
            <a:round/>
            <a:headEnd type="none" w="sm" len="sm"/>
            <a:tailEnd type="none" w="sm" len="sm"/>
          </a:ln>
          <a:effectLst>
            <a:prstShdw prst="shdw17" dist="17961" dir="13500000">
              <a:srgbClr val="4886CA"/>
            </a:prstShdw>
          </a:effectLst>
        </p:spPr>
        <p:txBody>
          <a:bodyPr lIns="0" rIns="0" anchor="ctr"/>
          <a:lstStyle/>
          <a:p>
            <a:pPr algn="just">
              <a:spcBef>
                <a:spcPts val="300"/>
              </a:spcBef>
              <a:buFont typeface="Arial" charset="0"/>
              <a:buChar char="•"/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Documents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550" dirty="0">
                <a:latin typeface="맑은 고딕" pitchFamily="50" charset="-127"/>
                <a:ea typeface="맑은 고딕" pitchFamily="50" charset="-127"/>
              </a:rPr>
              <a:t>Report, letter, diary, memorandum, notebook, 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ko-KR" sz="1400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pamphlet, publication, etc</a:t>
            </a:r>
            <a:r>
              <a:rPr lang="ko-KR" altLang="en-US" sz="11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100" b="1" dirty="0">
              <a:latin typeface="맑은 고딕" pitchFamily="50" charset="-127"/>
              <a:ea typeface="맑은 고딕" pitchFamily="50" charset="-127"/>
            </a:endParaRPr>
          </a:p>
          <a:p>
            <a:pPr algn="just">
              <a:spcBef>
                <a:spcPts val="300"/>
              </a:spcBef>
              <a:buFont typeface="Arial" charset="0"/>
              <a:buChar char="•"/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Audiovisual records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  </a:t>
            </a: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Photograph, album, audio/video recording, 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  slide film, etc</a:t>
            </a:r>
          </a:p>
          <a:p>
            <a:pPr algn="just">
              <a:spcBef>
                <a:spcPts val="300"/>
              </a:spcBef>
              <a:buFont typeface="Arial" charset="0"/>
              <a:buChar char="•"/>
              <a:defRPr/>
            </a:pPr>
            <a:r>
              <a:rPr lang="ko-KR" altLang="en-US" sz="1600" b="1" dirty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b="1" dirty="0">
                <a:latin typeface="맑은 고딕" pitchFamily="50" charset="-127"/>
                <a:ea typeface="맑은 고딕" pitchFamily="50" charset="-127"/>
              </a:rPr>
              <a:t>Artifacts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  Presidential symbol, gift, poster, painting, </a:t>
            </a:r>
          </a:p>
          <a:p>
            <a:pPr algn="just">
              <a:spcBef>
                <a:spcPts val="300"/>
              </a:spcBef>
              <a:defRPr/>
            </a:pPr>
            <a:r>
              <a:rPr lang="en-US" altLang="ko-KR" sz="1600" dirty="0">
                <a:latin typeface="맑은 고딕" pitchFamily="50" charset="-127"/>
                <a:ea typeface="맑은 고딕" pitchFamily="50" charset="-127"/>
              </a:rPr>
              <a:t>  calligraphy, etc</a:t>
            </a:r>
            <a:r>
              <a:rPr lang="ko-KR" altLang="en-US" sz="1200" b="1" dirty="0"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8025" y="3916363"/>
            <a:ext cx="13430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ko-KR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PresidentialRecords</a:t>
            </a:r>
            <a:endParaRPr lang="ko-KR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3179763" y="3954463"/>
            <a:ext cx="1182687" cy="58578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US" altLang="ko-KR" sz="1400" dirty="0">
                <a:solidFill>
                  <a:srgbClr val="2D2D8A"/>
                </a:solidFill>
                <a:latin typeface="맑은 고딕" pitchFamily="50" charset="-127"/>
                <a:ea typeface="맑은 고딕" pitchFamily="50" charset="-127"/>
              </a:rPr>
              <a:t>Category</a:t>
            </a:r>
            <a:endParaRPr lang="ko-KR" altLang="en-US" sz="1400" dirty="0">
              <a:solidFill>
                <a:srgbClr val="2D2D8A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3" name="Rectangle 121"/>
          <p:cNvSpPr>
            <a:spLocks noChangeArrowheads="1"/>
          </p:cNvSpPr>
          <p:nvPr/>
        </p:nvSpPr>
        <p:spPr bwMode="auto">
          <a:xfrm>
            <a:off x="-468313" y="12700"/>
            <a:ext cx="72009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>
              <a:lnSpc>
                <a:spcPct val="160000"/>
              </a:lnSpc>
              <a:spcBef>
                <a:spcPct val="100000"/>
              </a:spcBef>
              <a:defRPr/>
            </a:pP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II. Introduction to Presidential </a:t>
            </a:r>
            <a:r>
              <a:rPr lang="en-US" altLang="ko-KR" sz="2000" spc="-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Archives 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of Korea </a:t>
            </a:r>
            <a:endParaRPr lang="en-US" altLang="ko-KR" sz="20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01_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4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7E5A23CA-E709-4E28-958A-A8400ADD7C74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5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9155" name="Text Box 42"/>
          <p:cNvSpPr txBox="1">
            <a:spLocks noChangeArrowheads="1"/>
          </p:cNvSpPr>
          <p:nvPr/>
        </p:nvSpPr>
        <p:spPr bwMode="auto">
          <a:xfrm>
            <a:off x="5634038" y="2928938"/>
            <a:ext cx="290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 sz="1800">
              <a:solidFill>
                <a:srgbClr val="7F7F7F"/>
              </a:solidFill>
              <a:latin typeface="맑은 고딕" charset="-127"/>
            </a:endParaRPr>
          </a:p>
        </p:txBody>
      </p:sp>
      <p:sp>
        <p:nvSpPr>
          <p:cNvPr id="45" name="이등변 삼각형 44"/>
          <p:cNvSpPr/>
          <p:nvPr/>
        </p:nvSpPr>
        <p:spPr>
          <a:xfrm rot="234489">
            <a:off x="4359275" y="4471988"/>
            <a:ext cx="358775" cy="296862"/>
          </a:xfrm>
          <a:prstGeom prst="triangle">
            <a:avLst/>
          </a:prstGeom>
          <a:solidFill>
            <a:srgbClr val="D6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49157" name="Picture 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395538"/>
            <a:ext cx="777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76"/>
          <p:cNvSpPr txBox="1">
            <a:spLocks noChangeArrowheads="1"/>
          </p:cNvSpPr>
          <p:nvPr/>
        </p:nvSpPr>
        <p:spPr bwMode="auto">
          <a:xfrm>
            <a:off x="5765800" y="4568825"/>
            <a:ext cx="147638" cy="38258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lIns="90000" tIns="46794" rIns="89988" bIns="46794">
            <a:spAutoFit/>
          </a:bodyPr>
          <a:lstStyle/>
          <a:p>
            <a:pPr marL="171450" indent="-171450" eaLnBrk="0" latinLnBrk="0" hangingPunct="0">
              <a:lnSpc>
                <a:spcPct val="120000"/>
              </a:lnSpc>
              <a:spcAft>
                <a:spcPct val="20000"/>
              </a:spcAft>
              <a:buSzPct val="130000"/>
              <a:tabLst>
                <a:tab pos="374650" algn="l"/>
              </a:tabLst>
            </a:pPr>
            <a:endParaRPr kumimoji="0" lang="ko-KR" altLang="ko-KR">
              <a:solidFill>
                <a:srgbClr val="163650"/>
              </a:solidFill>
              <a:latin typeface="Arial" charset="0"/>
            </a:endParaRPr>
          </a:p>
        </p:txBody>
      </p:sp>
      <p:grpSp>
        <p:nvGrpSpPr>
          <p:cNvPr id="49159" name="그룹 87"/>
          <p:cNvGrpSpPr>
            <a:grpSpLocks/>
          </p:cNvGrpSpPr>
          <p:nvPr/>
        </p:nvGrpSpPr>
        <p:grpSpPr bwMode="auto">
          <a:xfrm>
            <a:off x="1238250" y="2155825"/>
            <a:ext cx="6510338" cy="4186238"/>
            <a:chOff x="1370190" y="1565445"/>
            <a:chExt cx="6675437" cy="4229100"/>
          </a:xfrm>
        </p:grpSpPr>
        <p:pic>
          <p:nvPicPr>
            <p:cNvPr id="49176" name="Picture 40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1040" y="2514265"/>
              <a:ext cx="2194235" cy="5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7" name="Picture 42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31772" y="2697907"/>
              <a:ext cx="152813" cy="1663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78" name="Picture 46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06761" y="3500345"/>
              <a:ext cx="2194235" cy="5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79" name="Picture 48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90146" y="3661365"/>
              <a:ext cx="151507" cy="1663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0" name="Picture 52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4670" y="4458479"/>
              <a:ext cx="2194235" cy="5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81" name="Picture 54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76749" y="4620830"/>
              <a:ext cx="151507" cy="1663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2" name="Picture 61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9557" y="3465745"/>
              <a:ext cx="2194235" cy="581535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3" name="Picture 62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08860" y="3676003"/>
              <a:ext cx="151507" cy="1663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4" name="Picture 68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95398" y="2522249"/>
              <a:ext cx="2194235" cy="580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5" name="Picture 70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80294" y="2716538"/>
              <a:ext cx="151507" cy="1663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6" name="Picture 74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39236" y="4505056"/>
              <a:ext cx="2194235" cy="58153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7" name="Picture 78" descr="p6poin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32743" y="3203590"/>
              <a:ext cx="1654818" cy="116173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8" name="Picture 81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44862" y="1669243"/>
              <a:ext cx="2194235" cy="58020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89" name="Picture 83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29758" y="1863531"/>
              <a:ext cx="151507" cy="1663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90" name="Picture 88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249" y="1669243"/>
              <a:ext cx="2194235" cy="5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1" name="Picture 90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97982" y="1852885"/>
              <a:ext cx="152812" cy="1663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92" name="Picture 94" descr="whitRbox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98952" y="5171757"/>
              <a:ext cx="2194235" cy="580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3" name="Picture 96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56987" y="5355400"/>
              <a:ext cx="152812" cy="1663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  <p:pic>
          <p:nvPicPr>
            <p:cNvPr id="49194" name="Picture 10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47082" y="2465027"/>
              <a:ext cx="568150" cy="73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5" name="Picture 10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10678" y="1572099"/>
              <a:ext cx="564232" cy="73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6" name="Picture 10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70190" y="3409854"/>
              <a:ext cx="573374" cy="73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7" name="Picture 10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765936" y="4349359"/>
              <a:ext cx="568151" cy="742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8" name="Picture 10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77477" y="1565445"/>
              <a:ext cx="568150" cy="73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9" name="Picture 10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235850" y="2417120"/>
              <a:ext cx="573375" cy="7319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00" name="Picture 10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53968" y="3369932"/>
              <a:ext cx="559007" cy="73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01" name="Picture 10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7250217" y="4395935"/>
              <a:ext cx="559007" cy="737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02" name="Picture 11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543527" y="5073283"/>
              <a:ext cx="553783" cy="721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203" name="Text Box 113"/>
            <p:cNvSpPr txBox="1">
              <a:spLocks noChangeArrowheads="1"/>
            </p:cNvSpPr>
            <p:nvPr/>
          </p:nvSpPr>
          <p:spPr bwMode="auto">
            <a:xfrm>
              <a:off x="2630569" y="1753080"/>
              <a:ext cx="702027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7,601</a:t>
              </a:r>
            </a:p>
          </p:txBody>
        </p:sp>
        <p:sp>
          <p:nvSpPr>
            <p:cNvPr id="49204" name="Text Box 114"/>
            <p:cNvSpPr txBox="1">
              <a:spLocks noChangeArrowheads="1"/>
            </p:cNvSpPr>
            <p:nvPr/>
          </p:nvSpPr>
          <p:spPr bwMode="auto">
            <a:xfrm>
              <a:off x="2868277" y="2598101"/>
              <a:ext cx="702027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2,040</a:t>
              </a:r>
            </a:p>
          </p:txBody>
        </p:sp>
        <p:sp>
          <p:nvSpPr>
            <p:cNvPr id="49205" name="Text Box 115"/>
            <p:cNvSpPr txBox="1">
              <a:spLocks noChangeArrowheads="1"/>
            </p:cNvSpPr>
            <p:nvPr/>
          </p:nvSpPr>
          <p:spPr bwMode="auto">
            <a:xfrm>
              <a:off x="2536530" y="3553574"/>
              <a:ext cx="818703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37,614</a:t>
              </a:r>
            </a:p>
          </p:txBody>
        </p:sp>
        <p:sp>
          <p:nvSpPr>
            <p:cNvPr id="49206" name="Text Box 116"/>
            <p:cNvSpPr txBox="1">
              <a:spLocks noChangeArrowheads="1"/>
            </p:cNvSpPr>
            <p:nvPr/>
          </p:nvSpPr>
          <p:spPr bwMode="auto">
            <a:xfrm>
              <a:off x="3045906" y="4530340"/>
              <a:ext cx="702027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2,261</a:t>
              </a:r>
            </a:p>
          </p:txBody>
        </p:sp>
        <p:sp>
          <p:nvSpPr>
            <p:cNvPr id="49207" name="Text Box 117"/>
            <p:cNvSpPr txBox="1">
              <a:spLocks noChangeArrowheads="1"/>
            </p:cNvSpPr>
            <p:nvPr/>
          </p:nvSpPr>
          <p:spPr bwMode="auto">
            <a:xfrm>
              <a:off x="6066898" y="1753080"/>
              <a:ext cx="818703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42,535</a:t>
              </a:r>
            </a:p>
          </p:txBody>
        </p:sp>
        <p:sp>
          <p:nvSpPr>
            <p:cNvPr id="49208" name="Text Box 118"/>
            <p:cNvSpPr txBox="1">
              <a:spLocks noChangeArrowheads="1"/>
            </p:cNvSpPr>
            <p:nvPr/>
          </p:nvSpPr>
          <p:spPr bwMode="auto">
            <a:xfrm>
              <a:off x="5829189" y="2627378"/>
              <a:ext cx="818703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21,211</a:t>
              </a:r>
            </a:p>
          </p:txBody>
        </p:sp>
        <p:sp>
          <p:nvSpPr>
            <p:cNvPr id="49209" name="Text Box 119"/>
            <p:cNvSpPr txBox="1">
              <a:spLocks noChangeArrowheads="1"/>
            </p:cNvSpPr>
            <p:nvPr/>
          </p:nvSpPr>
          <p:spPr bwMode="auto">
            <a:xfrm>
              <a:off x="6031633" y="3593497"/>
              <a:ext cx="818703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17,013</a:t>
              </a:r>
            </a:p>
          </p:txBody>
        </p:sp>
        <p:sp>
          <p:nvSpPr>
            <p:cNvPr id="49210" name="Text Box 120"/>
            <p:cNvSpPr txBox="1">
              <a:spLocks noChangeArrowheads="1"/>
            </p:cNvSpPr>
            <p:nvPr/>
          </p:nvSpPr>
          <p:spPr bwMode="auto">
            <a:xfrm>
              <a:off x="5793924" y="4590223"/>
              <a:ext cx="935378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200,814</a:t>
              </a:r>
            </a:p>
          </p:txBody>
        </p:sp>
        <p:sp>
          <p:nvSpPr>
            <p:cNvPr id="49211" name="Text Box 121"/>
            <p:cNvSpPr txBox="1">
              <a:spLocks noChangeArrowheads="1"/>
            </p:cNvSpPr>
            <p:nvPr/>
          </p:nvSpPr>
          <p:spPr bwMode="auto">
            <a:xfrm>
              <a:off x="4460329" y="5283540"/>
              <a:ext cx="1098067" cy="3419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1600">
                  <a:latin typeface="맑은 고딕" charset="-127"/>
                  <a:ea typeface="맑은 고딕" charset="-127"/>
                </a:rPr>
                <a:t>8,256,478</a:t>
              </a:r>
            </a:p>
          </p:txBody>
        </p:sp>
        <p:cxnSp>
          <p:nvCxnSpPr>
            <p:cNvPr id="49212" name="AutoShape 127"/>
            <p:cNvCxnSpPr>
              <a:cxnSpLocks noChangeShapeType="1"/>
            </p:cNvCxnSpPr>
            <p:nvPr/>
          </p:nvCxnSpPr>
          <p:spPr bwMode="auto">
            <a:xfrm>
              <a:off x="3641484" y="1959345"/>
              <a:ext cx="1119321" cy="124424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9213" name="AutoShape 128"/>
            <p:cNvCxnSpPr>
              <a:cxnSpLocks noChangeShapeType="1"/>
            </p:cNvCxnSpPr>
            <p:nvPr/>
          </p:nvCxnSpPr>
          <p:spPr bwMode="auto">
            <a:xfrm>
              <a:off x="3875275" y="2804367"/>
              <a:ext cx="885531" cy="39922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9214" name="AutoShape 130"/>
            <p:cNvCxnSpPr>
              <a:cxnSpLocks noChangeShapeType="1"/>
            </p:cNvCxnSpPr>
            <p:nvPr/>
          </p:nvCxnSpPr>
          <p:spPr bwMode="auto">
            <a:xfrm flipV="1">
              <a:off x="3988905" y="4365327"/>
              <a:ext cx="771901" cy="383254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9215" name="AutoShape 131"/>
            <p:cNvCxnSpPr>
              <a:cxnSpLocks noChangeShapeType="1"/>
            </p:cNvCxnSpPr>
            <p:nvPr/>
          </p:nvCxnSpPr>
          <p:spPr bwMode="auto">
            <a:xfrm rot="10800000" flipV="1">
              <a:off x="4760805" y="1959345"/>
              <a:ext cx="1084057" cy="124424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49216" name="AutoShape 135"/>
            <p:cNvCxnSpPr>
              <a:cxnSpLocks noChangeShapeType="1"/>
            </p:cNvCxnSpPr>
            <p:nvPr/>
          </p:nvCxnSpPr>
          <p:spPr bwMode="auto">
            <a:xfrm rot="10800000">
              <a:off x="4760805" y="4365327"/>
              <a:ext cx="778431" cy="43116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49217" name="Line 136"/>
            <p:cNvSpPr>
              <a:spLocks noChangeShapeType="1"/>
            </p:cNvSpPr>
            <p:nvPr/>
          </p:nvSpPr>
          <p:spPr bwMode="auto">
            <a:xfrm flipV="1">
              <a:off x="4749050" y="4409242"/>
              <a:ext cx="0" cy="7239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49218" name="Text Box 112"/>
            <p:cNvSpPr txBox="1">
              <a:spLocks noChangeArrowheads="1"/>
            </p:cNvSpPr>
            <p:nvPr/>
          </p:nvSpPr>
          <p:spPr bwMode="auto">
            <a:xfrm>
              <a:off x="3909653" y="3395222"/>
              <a:ext cx="1549309" cy="46636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b="1">
                  <a:solidFill>
                    <a:srgbClr val="FFFF00"/>
                  </a:solidFill>
                </a:rPr>
                <a:t> </a:t>
              </a:r>
              <a:r>
                <a:rPr lang="en-US" altLang="ko-KR" sz="2200" b="1">
                  <a:solidFill>
                    <a:srgbClr val="FFFF00"/>
                  </a:solidFill>
                  <a:latin typeface="HY나무B" pitchFamily="18" charset="-127"/>
                  <a:ea typeface="HY나무B" pitchFamily="18" charset="-127"/>
                </a:rPr>
                <a:t>8,587,567</a:t>
              </a:r>
              <a:endParaRPr lang="ko-KR" altLang="en-US" sz="2200" b="1">
                <a:solidFill>
                  <a:srgbClr val="FFFF00"/>
                </a:solidFill>
                <a:latin typeface="HY나무B" pitchFamily="18" charset="-127"/>
                <a:ea typeface="HY나무B" pitchFamily="18" charset="-127"/>
              </a:endParaRPr>
            </a:p>
          </p:txBody>
        </p:sp>
        <p:pic>
          <p:nvPicPr>
            <p:cNvPr id="49219" name="Picture 96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03151" y="4696975"/>
              <a:ext cx="152812" cy="16634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grpSp>
        <p:nvGrpSpPr>
          <p:cNvPr id="49160" name="그룹 98"/>
          <p:cNvGrpSpPr>
            <a:grpSpLocks/>
          </p:cNvGrpSpPr>
          <p:nvPr/>
        </p:nvGrpSpPr>
        <p:grpSpPr bwMode="auto">
          <a:xfrm>
            <a:off x="53975" y="2341563"/>
            <a:ext cx="9090025" cy="3952875"/>
            <a:chOff x="99045" y="1951386"/>
            <a:chExt cx="9089630" cy="3952686"/>
          </a:xfrm>
        </p:grpSpPr>
        <p:sp>
          <p:nvSpPr>
            <p:cNvPr id="80" name="TextBox 79"/>
            <p:cNvSpPr txBox="1"/>
            <p:nvPr/>
          </p:nvSpPr>
          <p:spPr>
            <a:xfrm>
              <a:off x="99045" y="1951386"/>
              <a:ext cx="1222322" cy="430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100" dirty="0">
                  <a:latin typeface="Georgia" pitchFamily="18" charset="0"/>
                </a:rPr>
                <a:t>Rhee, </a:t>
              </a:r>
              <a:r>
                <a:rPr lang="en-US" altLang="ko-KR" sz="1100" dirty="0" err="1">
                  <a:latin typeface="Georgia" pitchFamily="18" charset="0"/>
                </a:rPr>
                <a:t>Syngman</a:t>
              </a:r>
              <a:endParaRPr lang="en-US" altLang="ko-KR" sz="1100" dirty="0">
                <a:latin typeface="Georgia" pitchFamily="18" charset="0"/>
              </a:endParaRPr>
            </a:p>
            <a:p>
              <a:pPr>
                <a:defRPr/>
              </a:pPr>
              <a:r>
                <a:rPr lang="en-US" altLang="ko-KR" sz="1050" dirty="0">
                  <a:latin typeface="Georgia" pitchFamily="18" charset="0"/>
                </a:rPr>
                <a:t>(1948.7~1960.4)</a:t>
              </a:r>
              <a:endParaRPr lang="ko-KR" altLang="en-US" sz="1050" dirty="0">
                <a:latin typeface="Georgia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402245" y="2814945"/>
              <a:ext cx="1227084" cy="43019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100" dirty="0" err="1">
                  <a:latin typeface="Georgia" pitchFamily="18" charset="0"/>
                </a:rPr>
                <a:t>Yun</a:t>
              </a:r>
              <a:r>
                <a:rPr lang="en-US" altLang="ko-KR" sz="1100" dirty="0">
                  <a:latin typeface="Georgia" pitchFamily="18" charset="0"/>
                </a:rPr>
                <a:t>, Po-sun</a:t>
              </a:r>
            </a:p>
            <a:p>
              <a:pPr>
                <a:defRPr/>
              </a:pPr>
              <a:r>
                <a:rPr lang="en-US" altLang="ko-KR" sz="1050" dirty="0">
                  <a:latin typeface="Georgia" pitchFamily="18" charset="0"/>
                </a:rPr>
                <a:t>(1960.8~1962.3)</a:t>
              </a:r>
              <a:endParaRPr lang="ko-KR" altLang="en-US" sz="1050" dirty="0">
                <a:latin typeface="Georgia" pitchFamily="18" charset="0"/>
              </a:endParaRPr>
            </a:p>
          </p:txBody>
        </p:sp>
        <p:sp>
          <p:nvSpPr>
            <p:cNvPr id="49169" name="TextBox 83"/>
            <p:cNvSpPr txBox="1">
              <a:spLocks noChangeArrowheads="1"/>
            </p:cNvSpPr>
            <p:nvPr/>
          </p:nvSpPr>
          <p:spPr bwMode="auto">
            <a:xfrm>
              <a:off x="99045" y="3719807"/>
              <a:ext cx="1225015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latin typeface="Georgia" pitchFamily="18" charset="0"/>
                </a:rPr>
                <a:t>Park, Chung-hee</a:t>
              </a:r>
            </a:p>
            <a:p>
              <a:r>
                <a:rPr lang="en-US" altLang="ko-KR" sz="1000">
                  <a:latin typeface="Georgia" pitchFamily="18" charset="0"/>
                </a:rPr>
                <a:t>(1963.12~1979.10)</a:t>
              </a:r>
              <a:endParaRPr lang="ko-KR" altLang="en-US" sz="1000">
                <a:latin typeface="Georgia" pitchFamily="18" charset="0"/>
              </a:endParaRPr>
            </a:p>
          </p:txBody>
        </p:sp>
        <p:sp>
          <p:nvSpPr>
            <p:cNvPr id="49170" name="TextBox 84"/>
            <p:cNvSpPr txBox="1">
              <a:spLocks noChangeArrowheads="1"/>
            </p:cNvSpPr>
            <p:nvPr/>
          </p:nvSpPr>
          <p:spPr bwMode="auto">
            <a:xfrm>
              <a:off x="463460" y="4677083"/>
              <a:ext cx="121700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latin typeface="Georgia" pitchFamily="18" charset="0"/>
                </a:rPr>
                <a:t>Choi, Kyu-hah</a:t>
              </a:r>
            </a:p>
            <a:p>
              <a:r>
                <a:rPr lang="en-US" altLang="ko-KR" sz="1000">
                  <a:latin typeface="Georgia" pitchFamily="18" charset="0"/>
                </a:rPr>
                <a:t>(1979.12~1980.8)</a:t>
              </a:r>
              <a:endParaRPr lang="ko-KR" altLang="en-US" sz="1000">
                <a:latin typeface="Georgia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124607" y="5473880"/>
              <a:ext cx="1281057" cy="4301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100" dirty="0" err="1">
                  <a:latin typeface="Georgia" pitchFamily="18" charset="0"/>
                </a:rPr>
                <a:t>Roh</a:t>
              </a:r>
              <a:r>
                <a:rPr lang="en-US" altLang="ko-KR" sz="1100" dirty="0">
                  <a:latin typeface="Georgia" pitchFamily="18" charset="0"/>
                </a:rPr>
                <a:t>, Moo-</a:t>
              </a:r>
              <a:r>
                <a:rPr lang="en-US" altLang="ko-KR" sz="1100" dirty="0" err="1">
                  <a:latin typeface="Georgia" pitchFamily="18" charset="0"/>
                </a:rPr>
                <a:t>hyun</a:t>
              </a:r>
              <a:endParaRPr lang="en-US" altLang="ko-KR" sz="1100" dirty="0">
                <a:latin typeface="Georgia" pitchFamily="18" charset="0"/>
              </a:endParaRPr>
            </a:p>
            <a:p>
              <a:pPr>
                <a:defRPr/>
              </a:pPr>
              <a:r>
                <a:rPr lang="en-US" altLang="ko-KR" sz="1050" dirty="0">
                  <a:latin typeface="Georgia" pitchFamily="18" charset="0"/>
                </a:rPr>
                <a:t>(2003.2~2008.2)</a:t>
              </a:r>
              <a:endParaRPr lang="ko-KR" altLang="en-US" sz="1050" dirty="0">
                <a:latin typeface="Georgia" pitchFamily="18" charset="0"/>
              </a:endParaRPr>
            </a:p>
          </p:txBody>
        </p:sp>
        <p:sp>
          <p:nvSpPr>
            <p:cNvPr id="49172" name="TextBox 89"/>
            <p:cNvSpPr txBox="1">
              <a:spLocks noChangeArrowheads="1"/>
            </p:cNvSpPr>
            <p:nvPr/>
          </p:nvSpPr>
          <p:spPr bwMode="auto">
            <a:xfrm>
              <a:off x="7755615" y="1951386"/>
              <a:ext cx="143306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latin typeface="Georgia" pitchFamily="18" charset="0"/>
                </a:rPr>
                <a:t>Chun, Doo-hwan</a:t>
              </a:r>
            </a:p>
            <a:p>
              <a:r>
                <a:rPr lang="en-US" altLang="ko-KR" sz="1000">
                  <a:latin typeface="Georgia" pitchFamily="18" charset="0"/>
                </a:rPr>
                <a:t>(1980.9~1988.2)</a:t>
              </a:r>
              <a:endParaRPr lang="ko-KR" altLang="en-US" sz="1000">
                <a:latin typeface="Georgia" pitchFamily="18" charset="0"/>
              </a:endParaRPr>
            </a:p>
          </p:txBody>
        </p:sp>
        <p:sp>
          <p:nvSpPr>
            <p:cNvPr id="49173" name="TextBox 90"/>
            <p:cNvSpPr txBox="1">
              <a:spLocks noChangeArrowheads="1"/>
            </p:cNvSpPr>
            <p:nvPr/>
          </p:nvSpPr>
          <p:spPr bwMode="auto">
            <a:xfrm>
              <a:off x="7525013" y="2811227"/>
              <a:ext cx="1127232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latin typeface="Georgia" pitchFamily="18" charset="0"/>
                </a:rPr>
                <a:t>Roh, Tae-woo</a:t>
              </a:r>
            </a:p>
            <a:p>
              <a:r>
                <a:rPr lang="en-US" altLang="ko-KR" sz="1000">
                  <a:latin typeface="Georgia" pitchFamily="18" charset="0"/>
                </a:rPr>
                <a:t>(1988.2~1993.2)</a:t>
              </a:r>
              <a:endParaRPr lang="ko-KR" altLang="en-US" sz="1000">
                <a:latin typeface="Georgia" pitchFamily="18" charset="0"/>
              </a:endParaRPr>
            </a:p>
          </p:txBody>
        </p:sp>
        <p:sp>
          <p:nvSpPr>
            <p:cNvPr id="49174" name="TextBox 91"/>
            <p:cNvSpPr txBox="1">
              <a:spLocks noChangeArrowheads="1"/>
            </p:cNvSpPr>
            <p:nvPr/>
          </p:nvSpPr>
          <p:spPr bwMode="auto">
            <a:xfrm>
              <a:off x="7723763" y="3719807"/>
              <a:ext cx="1357407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latin typeface="Georgia" pitchFamily="18" charset="0"/>
                </a:rPr>
                <a:t>Kim, Young-sam</a:t>
              </a:r>
            </a:p>
            <a:p>
              <a:r>
                <a:rPr lang="en-US" altLang="ko-KR" sz="1000">
                  <a:latin typeface="Georgia" pitchFamily="18" charset="0"/>
                </a:rPr>
                <a:t>(1993.2~1998.2)</a:t>
              </a:r>
              <a:endParaRPr lang="ko-KR" altLang="en-US" sz="1000">
                <a:latin typeface="Georgia" pitchFamily="18" charset="0"/>
              </a:endParaRPr>
            </a:p>
          </p:txBody>
        </p:sp>
        <p:sp>
          <p:nvSpPr>
            <p:cNvPr id="49175" name="TextBox 92"/>
            <p:cNvSpPr txBox="1">
              <a:spLocks noChangeArrowheads="1"/>
            </p:cNvSpPr>
            <p:nvPr/>
          </p:nvSpPr>
          <p:spPr bwMode="auto">
            <a:xfrm>
              <a:off x="7525013" y="4774067"/>
              <a:ext cx="1152880" cy="415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1100">
                  <a:latin typeface="Georgia" pitchFamily="18" charset="0"/>
                </a:rPr>
                <a:t>Kim, Dae-jung</a:t>
              </a:r>
            </a:p>
            <a:p>
              <a:r>
                <a:rPr lang="en-US" altLang="ko-KR" sz="1000">
                  <a:latin typeface="Georgia" pitchFamily="18" charset="0"/>
                </a:rPr>
                <a:t>(1998.2~2003.2)</a:t>
              </a:r>
              <a:endParaRPr lang="ko-KR" altLang="en-US" sz="1000">
                <a:latin typeface="Georgia" pitchFamily="18" charset="0"/>
              </a:endParaRPr>
            </a:p>
          </p:txBody>
        </p:sp>
      </p:grpSp>
      <p:sp>
        <p:nvSpPr>
          <p:cNvPr id="49161" name="TextBox 93"/>
          <p:cNvSpPr txBox="1">
            <a:spLocks noChangeArrowheads="1"/>
          </p:cNvSpPr>
          <p:nvPr/>
        </p:nvSpPr>
        <p:spPr bwMode="auto">
          <a:xfrm>
            <a:off x="7178675" y="6092825"/>
            <a:ext cx="1441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>
                <a:latin typeface="Tahoma" pitchFamily="34" charset="0"/>
                <a:cs typeface="Tahoma" pitchFamily="34" charset="0"/>
              </a:rPr>
              <a:t>* unit : item</a:t>
            </a:r>
            <a:endParaRPr lang="ko-KR" altLang="en-US" sz="18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49162" name="Group 126"/>
          <p:cNvGrpSpPr>
            <a:grpSpLocks/>
          </p:cNvGrpSpPr>
          <p:nvPr/>
        </p:nvGrpSpPr>
        <p:grpSpPr bwMode="auto">
          <a:xfrm>
            <a:off x="260350" y="1382713"/>
            <a:ext cx="5224463" cy="601662"/>
            <a:chOff x="81" y="2614"/>
            <a:chExt cx="3084" cy="335"/>
          </a:xfrm>
        </p:grpSpPr>
        <p:sp>
          <p:nvSpPr>
            <p:cNvPr id="49164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857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49165" name="Picture 128" descr="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6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585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Presidential records holdings</a:t>
              </a:r>
              <a:endParaRPr lang="ko-KR" altLang="en-US" sz="1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100" name="Rectangle 121"/>
          <p:cNvSpPr>
            <a:spLocks noChangeArrowheads="1"/>
          </p:cNvSpPr>
          <p:nvPr/>
        </p:nvSpPr>
        <p:spPr bwMode="auto">
          <a:xfrm>
            <a:off x="-468313" y="12700"/>
            <a:ext cx="72009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>
              <a:lnSpc>
                <a:spcPct val="160000"/>
              </a:lnSpc>
              <a:spcBef>
                <a:spcPct val="100000"/>
              </a:spcBef>
              <a:defRPr/>
            </a:pP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II. Introduction to Presidential </a:t>
            </a:r>
            <a:r>
              <a:rPr lang="en-US" altLang="ko-KR" sz="2000" spc="-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Archives 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of Korea</a:t>
            </a:r>
            <a:r>
              <a:rPr lang="en-US" altLang="ko-KR" sz="2000" spc="-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0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01_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75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178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9BAF941E-F612-48A8-A445-A85D313DB2EA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6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0179" name="Text Box 42"/>
          <p:cNvSpPr txBox="1">
            <a:spLocks noChangeArrowheads="1"/>
          </p:cNvSpPr>
          <p:nvPr/>
        </p:nvSpPr>
        <p:spPr bwMode="auto">
          <a:xfrm>
            <a:off x="5634038" y="2928938"/>
            <a:ext cx="29003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ko-KR" altLang="ko-KR" sz="1800">
              <a:solidFill>
                <a:srgbClr val="7F7F7F"/>
              </a:solidFill>
              <a:latin typeface="맑은 고딕" charset="-127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3622675" y="4818063"/>
            <a:ext cx="949325" cy="219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827" b="1" i="0" u="none" strike="noStrike" kern="1200" baseline="0">
                <a:solidFill>
                  <a:srgbClr val="000000"/>
                </a:solidFill>
                <a:latin typeface="굴림"/>
                <a:ea typeface="굴림"/>
                <a:cs typeface="굴림"/>
              </a:defRPr>
            </a:pPr>
            <a:r>
              <a:rPr lang="ko-KR" altLang="en-US" sz="827" b="1" dirty="0">
                <a:solidFill>
                  <a:srgbClr val="000000"/>
                </a:solidFill>
                <a:latin typeface="굴림"/>
                <a:ea typeface="굴림"/>
                <a:cs typeface="굴림"/>
              </a:rPr>
              <a:t>역대 </a:t>
            </a:r>
            <a:r>
              <a:rPr lang="ko-KR" altLang="en-US" sz="827" b="1" dirty="0" err="1">
                <a:solidFill>
                  <a:srgbClr val="000000"/>
                </a:solidFill>
                <a:latin typeface="굴림"/>
                <a:ea typeface="굴림"/>
                <a:cs typeface="굴림"/>
              </a:rPr>
              <a:t>대통령별</a:t>
            </a:r>
            <a:endParaRPr lang="en-US" altLang="ko-KR" sz="827" b="1" dirty="0">
              <a:solidFill>
                <a:srgbClr val="000000"/>
              </a:solidFill>
              <a:latin typeface="굴림"/>
              <a:ea typeface="굴림"/>
              <a:cs typeface="굴림"/>
            </a:endParaRPr>
          </a:p>
        </p:txBody>
      </p:sp>
      <p:sp>
        <p:nvSpPr>
          <p:cNvPr id="45" name="이등변 삼각형 44"/>
          <p:cNvSpPr/>
          <p:nvPr/>
        </p:nvSpPr>
        <p:spPr>
          <a:xfrm rot="234489">
            <a:off x="4359275" y="4471988"/>
            <a:ext cx="358775" cy="296862"/>
          </a:xfrm>
          <a:prstGeom prst="triangle">
            <a:avLst/>
          </a:prstGeom>
          <a:solidFill>
            <a:srgbClr val="D6EC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pic>
        <p:nvPicPr>
          <p:cNvPr id="50182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13" y="2395538"/>
            <a:ext cx="18097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65650"/>
            <a:ext cx="312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550" y="4194175"/>
            <a:ext cx="3127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8800" y="4733925"/>
            <a:ext cx="2000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395538"/>
            <a:ext cx="777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56"/>
          <p:cNvSpPr>
            <a:spLocks noChangeArrowheads="1"/>
          </p:cNvSpPr>
          <p:nvPr/>
        </p:nvSpPr>
        <p:spPr bwMode="auto">
          <a:xfrm>
            <a:off x="1624013" y="1247775"/>
            <a:ext cx="5986462" cy="4773613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accent5"/>
            </a:solidFill>
            <a:miter lim="800000"/>
            <a:headEnd/>
            <a:tailEnd/>
          </a:ln>
        </p:spPr>
        <p:txBody>
          <a:bodyPr wrap="none"/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endParaRPr lang="en-US" altLang="ko-KR" sz="1400">
              <a:latin typeface="돋움" pitchFamily="50" charset="-127"/>
              <a:ea typeface="돋움" pitchFamily="50" charset="-127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400">
                <a:latin typeface="돋움" pitchFamily="50" charset="-127"/>
                <a:ea typeface="돋움" pitchFamily="50" charset="-127"/>
              </a:rPr>
              <a:t> </a:t>
            </a:r>
          </a:p>
        </p:txBody>
      </p:sp>
      <p:sp>
        <p:nvSpPr>
          <p:cNvPr id="50188" name="직사각형 51"/>
          <p:cNvSpPr>
            <a:spLocks noChangeArrowheads="1"/>
          </p:cNvSpPr>
          <p:nvPr/>
        </p:nvSpPr>
        <p:spPr bwMode="auto">
          <a:xfrm>
            <a:off x="1995488" y="1530350"/>
            <a:ext cx="540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b="1">
                <a:solidFill>
                  <a:srgbClr val="000000"/>
                </a:solidFill>
                <a:latin typeface="맑은 고딕" charset="-127"/>
                <a:ea typeface="맑은 고딕" charset="-127"/>
                <a:cs typeface="굴림" charset="-127"/>
              </a:rPr>
              <a:t>Former Presidential Records Holdings Statistics</a:t>
            </a:r>
            <a:endParaRPr lang="ko-KR" altLang="en-US" sz="1800" b="1">
              <a:solidFill>
                <a:srgbClr val="000000"/>
              </a:solidFill>
              <a:latin typeface="맑은 고딕" charset="-127"/>
              <a:ea typeface="맑은 고딕" charset="-127"/>
              <a:cs typeface="굴림" charset="-127"/>
            </a:endParaRPr>
          </a:p>
        </p:txBody>
      </p:sp>
      <p:pic>
        <p:nvPicPr>
          <p:cNvPr id="50189" name="Picture 5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2279650"/>
            <a:ext cx="49180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90" name="TextBox 53"/>
          <p:cNvSpPr txBox="1">
            <a:spLocks noChangeArrowheads="1"/>
          </p:cNvSpPr>
          <p:nvPr/>
        </p:nvSpPr>
        <p:spPr bwMode="auto">
          <a:xfrm>
            <a:off x="2141538" y="2195513"/>
            <a:ext cx="1062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00" b="1">
                <a:latin typeface="맑은 고딕" charset="-127"/>
                <a:ea typeface="맑은 고딕" charset="-127"/>
              </a:rPr>
              <a:t>holdings</a:t>
            </a:r>
          </a:p>
          <a:p>
            <a:pPr algn="ctr"/>
            <a:r>
              <a:rPr lang="en-US" altLang="ko-KR" sz="1000" b="1">
                <a:latin typeface="맑은 고딕" charset="-127"/>
                <a:ea typeface="맑은 고딕" charset="-127"/>
              </a:rPr>
              <a:t>(thousands)</a:t>
            </a:r>
            <a:endParaRPr lang="ko-KR" altLang="en-US" sz="1000" b="1">
              <a:latin typeface="맑은 고딕" charset="-127"/>
              <a:ea typeface="맑은 고딕" charset="-127"/>
            </a:endParaRPr>
          </a:p>
        </p:txBody>
      </p:sp>
      <p:grpSp>
        <p:nvGrpSpPr>
          <p:cNvPr id="50191" name="그룹 21"/>
          <p:cNvGrpSpPr>
            <a:grpSpLocks/>
          </p:cNvGrpSpPr>
          <p:nvPr/>
        </p:nvGrpSpPr>
        <p:grpSpPr bwMode="auto">
          <a:xfrm>
            <a:off x="2238375" y="5037138"/>
            <a:ext cx="5430838" cy="928687"/>
            <a:chOff x="1198259" y="3947264"/>
            <a:chExt cx="6485110" cy="1368659"/>
          </a:xfrm>
        </p:grpSpPr>
        <p:sp>
          <p:nvSpPr>
            <p:cNvPr id="50196" name="TextBox 22"/>
            <p:cNvSpPr txBox="1">
              <a:spLocks noChangeArrowheads="1"/>
            </p:cNvSpPr>
            <p:nvPr/>
          </p:nvSpPr>
          <p:spPr bwMode="auto">
            <a:xfrm>
              <a:off x="1331639" y="4293094"/>
              <a:ext cx="1391264" cy="316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900"/>
                <a:t>Rhee,Syngman</a:t>
              </a:r>
              <a:endParaRPr lang="ko-KR" altLang="en-US" sz="900"/>
            </a:p>
          </p:txBody>
        </p:sp>
        <p:pic>
          <p:nvPicPr>
            <p:cNvPr id="50197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98259" y="3947264"/>
              <a:ext cx="6089302" cy="356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8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198259" y="4609410"/>
              <a:ext cx="5044950" cy="331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TextBox 26"/>
            <p:cNvSpPr txBox="1">
              <a:spLocks noChangeArrowheads="1"/>
            </p:cNvSpPr>
            <p:nvPr/>
          </p:nvSpPr>
          <p:spPr bwMode="auto">
            <a:xfrm>
              <a:off x="2627783" y="4292698"/>
              <a:ext cx="1247247" cy="340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900"/>
                <a:t>Yun, Po-sun </a:t>
              </a:r>
              <a:endParaRPr lang="ko-KR" altLang="en-US" sz="900"/>
            </a:p>
          </p:txBody>
        </p:sp>
        <p:sp>
          <p:nvSpPr>
            <p:cNvPr id="50200" name="TextBox 27"/>
            <p:cNvSpPr txBox="1">
              <a:spLocks noChangeArrowheads="1"/>
            </p:cNvSpPr>
            <p:nvPr/>
          </p:nvSpPr>
          <p:spPr bwMode="auto">
            <a:xfrm>
              <a:off x="3809515" y="4261027"/>
              <a:ext cx="1330051" cy="340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900"/>
                <a:t>Park, Chung-hee</a:t>
              </a:r>
              <a:endParaRPr lang="ko-KR" altLang="en-US" sz="90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999091" y="4260769"/>
              <a:ext cx="1334556" cy="374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50" dirty="0"/>
                <a:t> </a:t>
              </a:r>
              <a:r>
                <a:rPr lang="en-US" altLang="ko-KR" sz="900" dirty="0" err="1"/>
                <a:t>Choi</a:t>
              </a:r>
              <a:r>
                <a:rPr lang="en-US" altLang="ko-KR" sz="900" dirty="0"/>
                <a:t>, </a:t>
              </a:r>
              <a:r>
                <a:rPr lang="en-US" altLang="ko-KR" sz="900" dirty="0" err="1"/>
                <a:t>Kyu</a:t>
              </a:r>
              <a:r>
                <a:rPr lang="en-US" altLang="ko-KR" sz="900" dirty="0"/>
                <a:t>-hah</a:t>
              </a:r>
              <a:endParaRPr lang="ko-KR" altLang="en-US" sz="9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42655" y="4260769"/>
              <a:ext cx="1440714" cy="374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50" dirty="0"/>
                <a:t>  </a:t>
              </a:r>
              <a:r>
                <a:rPr lang="en-US" altLang="ko-KR" sz="900" dirty="0"/>
                <a:t>Chun, Doo-</a:t>
              </a:r>
              <a:r>
                <a:rPr lang="en-US" altLang="ko-KR" sz="900" dirty="0" err="1"/>
                <a:t>hwan</a:t>
              </a:r>
              <a:endParaRPr lang="ko-KR" altLang="en-US" sz="9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0956" y="4941589"/>
              <a:ext cx="1247355" cy="374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50" dirty="0"/>
                <a:t> </a:t>
              </a:r>
              <a:r>
                <a:rPr lang="en-US" altLang="ko-KR" sz="900" dirty="0" err="1"/>
                <a:t>Roh</a:t>
              </a:r>
              <a:r>
                <a:rPr lang="en-US" altLang="ko-KR" sz="900" dirty="0"/>
                <a:t>, Tae-woo</a:t>
              </a:r>
              <a:endParaRPr lang="ko-KR" altLang="en-US" sz="9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78312" y="4941589"/>
              <a:ext cx="1406592" cy="374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50" dirty="0"/>
                <a:t> </a:t>
              </a:r>
              <a:r>
                <a:rPr lang="en-US" altLang="ko-KR" sz="900" dirty="0"/>
                <a:t>Kim, Young-</a:t>
              </a:r>
              <a:r>
                <a:rPr lang="en-US" altLang="ko-KR" sz="900" dirty="0" err="1"/>
                <a:t>sam</a:t>
              </a:r>
              <a:endParaRPr lang="ko-KR" altLang="en-US" sz="9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46520" y="4941589"/>
              <a:ext cx="1406592" cy="374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50" dirty="0"/>
                <a:t> </a:t>
              </a:r>
              <a:r>
                <a:rPr lang="en-US" altLang="ko-KR" sz="900" dirty="0"/>
                <a:t>Kim, </a:t>
              </a:r>
              <a:r>
                <a:rPr lang="en-US" altLang="ko-KR" sz="900" dirty="0" err="1"/>
                <a:t>Dae-jung</a:t>
              </a:r>
              <a:endParaRPr lang="ko-KR" altLang="en-US" sz="9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48379" y="4941589"/>
              <a:ext cx="1440714" cy="3743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ko-KR" sz="1050" dirty="0"/>
                <a:t>  </a:t>
              </a:r>
              <a:r>
                <a:rPr lang="en-US" altLang="ko-KR" sz="900" dirty="0" err="1"/>
                <a:t>Roh</a:t>
              </a:r>
              <a:r>
                <a:rPr lang="en-US" altLang="ko-KR" sz="900" dirty="0"/>
                <a:t>, Moo-</a:t>
              </a:r>
              <a:r>
                <a:rPr lang="en-US" altLang="ko-KR" sz="900" dirty="0" err="1"/>
                <a:t>hyun</a:t>
              </a:r>
              <a:endParaRPr lang="ko-KR" altLang="en-US" sz="900" dirty="0"/>
            </a:p>
          </p:txBody>
        </p:sp>
      </p:grpSp>
      <p:sp>
        <p:nvSpPr>
          <p:cNvPr id="36" name="아래쪽 화살표 35"/>
          <p:cNvSpPr/>
          <p:nvPr/>
        </p:nvSpPr>
        <p:spPr>
          <a:xfrm rot="2894967">
            <a:off x="7458869" y="2623344"/>
            <a:ext cx="303213" cy="7905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756400" y="1725613"/>
            <a:ext cx="2211388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Imbalanced </a:t>
            </a:r>
          </a:p>
          <a:p>
            <a:pPr algn="ctr">
              <a:defRPr/>
            </a:pPr>
            <a:r>
              <a:rPr lang="en-US" altLang="ko-KR" dirty="0">
                <a:solidFill>
                  <a:srgbClr val="FF0000"/>
                </a:solidFill>
                <a:latin typeface="+mj-ea"/>
                <a:ea typeface="+mj-ea"/>
              </a:rPr>
              <a:t>Collections</a:t>
            </a:r>
            <a:endParaRPr lang="ko-KR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0194" name="TextBox 34"/>
          <p:cNvSpPr txBox="1">
            <a:spLocks noChangeArrowheads="1"/>
          </p:cNvSpPr>
          <p:nvPr/>
        </p:nvSpPr>
        <p:spPr bwMode="auto">
          <a:xfrm>
            <a:off x="6051550" y="4706938"/>
            <a:ext cx="16176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000" b="1">
                <a:latin typeface="맑은 고딕" charset="-127"/>
                <a:ea typeface="맑은 고딕" charset="-127"/>
              </a:rPr>
              <a:t>Former presidents</a:t>
            </a:r>
            <a:endParaRPr lang="ko-KR" altLang="en-US" sz="1000" b="1">
              <a:latin typeface="맑은 고딕" charset="-127"/>
              <a:ea typeface="맑은 고딕" charset="-127"/>
            </a:endParaRPr>
          </a:p>
        </p:txBody>
      </p:sp>
      <p:sp>
        <p:nvSpPr>
          <p:cNvPr id="42" name="Rectangle 121"/>
          <p:cNvSpPr>
            <a:spLocks noChangeArrowheads="1"/>
          </p:cNvSpPr>
          <p:nvPr/>
        </p:nvSpPr>
        <p:spPr bwMode="auto">
          <a:xfrm>
            <a:off x="-468313" y="12700"/>
            <a:ext cx="7200901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vl="1">
              <a:lnSpc>
                <a:spcPct val="160000"/>
              </a:lnSpc>
              <a:spcBef>
                <a:spcPct val="100000"/>
              </a:spcBef>
              <a:defRPr/>
            </a:pP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II. Introduction to Presidential </a:t>
            </a:r>
            <a:r>
              <a:rPr lang="en-US" altLang="ko-KR" sz="2000" spc="-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Archives </a:t>
            </a:r>
            <a:r>
              <a:rPr lang="en-US" altLang="ko-KR" sz="200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of Korea</a:t>
            </a:r>
            <a:r>
              <a:rPr lang="en-US" altLang="ko-KR" sz="2000" spc="-5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endParaRPr lang="en-US" altLang="ko-KR" sz="20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01_cont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780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1202" name="Rectangle 121"/>
          <p:cNvSpPr>
            <a:spLocks noChangeArrowheads="1"/>
          </p:cNvSpPr>
          <p:nvPr/>
        </p:nvSpPr>
        <p:spPr bwMode="auto">
          <a:xfrm>
            <a:off x="34925" y="0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20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III. E</a:t>
            </a:r>
            <a:r>
              <a:rPr lang="en-US" altLang="ko-KR" sz="180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fforts to collect Korean presidential histories</a:t>
            </a:r>
            <a:endParaRPr lang="ko-KR" altLang="en-US" sz="200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1203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60650578-097C-4634-A986-F79F1C15CD40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7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51204" name="Picture 66" descr="arrowLar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9650" y="1982788"/>
            <a:ext cx="4392613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67" descr="futureBox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1900" y="1052513"/>
            <a:ext cx="70548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TextBox 9"/>
          <p:cNvSpPr txBox="1">
            <a:spLocks noChangeArrowheads="1"/>
          </p:cNvSpPr>
          <p:nvPr/>
        </p:nvSpPr>
        <p:spPr bwMode="auto">
          <a:xfrm>
            <a:off x="1643063" y="1284288"/>
            <a:ext cx="60801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200">
                <a:latin typeface="HY헤드라인M" pitchFamily="18" charset="-127"/>
                <a:ea typeface="HY헤드라인M" pitchFamily="18" charset="-127"/>
              </a:rPr>
              <a:t> Hub of the Korean Presidential Resources </a:t>
            </a:r>
            <a:endParaRPr lang="ko-KR" altLang="en-US" sz="22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4" name="Text Box 193"/>
          <p:cNvSpPr txBox="1">
            <a:spLocks noChangeArrowheads="1"/>
          </p:cNvSpPr>
          <p:nvPr/>
        </p:nvSpPr>
        <p:spPr bwMode="auto">
          <a:xfrm>
            <a:off x="606425" y="3763963"/>
            <a:ext cx="184150" cy="461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12" name="AutoShape 187"/>
          <p:cNvSpPr>
            <a:spLocks noChangeArrowheads="1"/>
          </p:cNvSpPr>
          <p:nvPr/>
        </p:nvSpPr>
        <p:spPr bwMode="auto">
          <a:xfrm>
            <a:off x="528638" y="4005263"/>
            <a:ext cx="2614612" cy="2232025"/>
          </a:xfrm>
          <a:prstGeom prst="homePlate">
            <a:avLst>
              <a:gd name="adj" fmla="val 18023"/>
            </a:avLst>
          </a:prstGeom>
          <a:gradFill rotWithShape="1">
            <a:gsLst>
              <a:gs pos="0">
                <a:srgbClr val="61A3D9">
                  <a:gamma/>
                  <a:tint val="22353"/>
                  <a:invGamma/>
                </a:srgbClr>
              </a:gs>
              <a:gs pos="100000">
                <a:srgbClr val="61A3D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600" b="1">
                <a:latin typeface="Tahoma" pitchFamily="34" charset="0"/>
                <a:ea typeface="HY헤드라인M" pitchFamily="18" charset="-127"/>
                <a:cs typeface="Tahoma" pitchFamily="34" charset="0"/>
              </a:rPr>
              <a:t>Building biographical</a:t>
            </a:r>
          </a:p>
          <a:p>
            <a:r>
              <a:rPr lang="en-US" altLang="ko-KR" sz="1600" b="1">
                <a:latin typeface="Tahoma" pitchFamily="34" charset="0"/>
                <a:ea typeface="HY헤드라인M" pitchFamily="18" charset="-127"/>
                <a:cs typeface="Tahoma" pitchFamily="34" charset="0"/>
              </a:rPr>
              <a:t>database of potential </a:t>
            </a:r>
          </a:p>
          <a:p>
            <a:r>
              <a:rPr lang="en-US" altLang="ko-KR" sz="1600" b="1">
                <a:latin typeface="Tahoma" pitchFamily="34" charset="0"/>
                <a:ea typeface="HY헤드라인M" pitchFamily="18" charset="-127"/>
                <a:cs typeface="Tahoma" pitchFamily="34" charset="0"/>
              </a:rPr>
              <a:t>donators like </a:t>
            </a:r>
          </a:p>
          <a:p>
            <a:r>
              <a:rPr lang="en-US" altLang="ko-KR" sz="1400">
                <a:latin typeface="Tahoma" pitchFamily="34" charset="0"/>
                <a:ea typeface="HY헤드라인M" pitchFamily="18" charset="-127"/>
                <a:cs typeface="Tahoma" pitchFamily="34" charset="0"/>
              </a:rPr>
              <a:t>Former (vice-)ministers, </a:t>
            </a:r>
          </a:p>
          <a:p>
            <a:r>
              <a:rPr lang="en-US" altLang="ko-KR" sz="1400">
                <a:latin typeface="Tahoma" pitchFamily="34" charset="0"/>
                <a:ea typeface="HY헤드라인M" pitchFamily="18" charset="-127"/>
                <a:cs typeface="Tahoma" pitchFamily="34" charset="0"/>
              </a:rPr>
              <a:t>secretaries and other </a:t>
            </a:r>
          </a:p>
          <a:p>
            <a:r>
              <a:rPr lang="en-US" altLang="ko-KR" sz="1400">
                <a:latin typeface="Tahoma" pitchFamily="34" charset="0"/>
                <a:ea typeface="HY헤드라인M" pitchFamily="18" charset="-127"/>
                <a:cs typeface="Tahoma" pitchFamily="34" charset="0"/>
              </a:rPr>
              <a:t>immediate staffs of former </a:t>
            </a:r>
          </a:p>
          <a:p>
            <a:r>
              <a:rPr lang="en-US" altLang="ko-KR" sz="1400">
                <a:latin typeface="Tahoma" pitchFamily="34" charset="0"/>
                <a:ea typeface="HY헤드라인M" pitchFamily="18" charset="-127"/>
                <a:cs typeface="Tahoma" pitchFamily="34" charset="0"/>
              </a:rPr>
              <a:t>presidents</a:t>
            </a:r>
            <a:endParaRPr lang="ko-KR" altLang="en-US"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30" name="AutoShape 187"/>
          <p:cNvSpPr>
            <a:spLocks noChangeArrowheads="1"/>
          </p:cNvSpPr>
          <p:nvPr/>
        </p:nvSpPr>
        <p:spPr bwMode="auto">
          <a:xfrm flipH="1">
            <a:off x="6084888" y="4005263"/>
            <a:ext cx="2532062" cy="2232025"/>
          </a:xfrm>
          <a:prstGeom prst="homePlate">
            <a:avLst>
              <a:gd name="adj" fmla="val 18023"/>
            </a:avLst>
          </a:prstGeom>
          <a:gradFill rotWithShape="1">
            <a:gsLst>
              <a:gs pos="0">
                <a:srgbClr val="61A3D9">
                  <a:gamma/>
                  <a:tint val="22353"/>
                  <a:invGamma/>
                </a:srgbClr>
              </a:gs>
              <a:gs pos="100000">
                <a:srgbClr val="61A3D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r>
              <a:rPr lang="en-US" altLang="ko-KR" sz="1600" b="1">
                <a:latin typeface="Tahoma" pitchFamily="34" charset="0"/>
                <a:ea typeface="HY헤드라인M" pitchFamily="18" charset="-127"/>
                <a:cs typeface="Tahoma" pitchFamily="34" charset="0"/>
              </a:rPr>
              <a:t>Searching the where</a:t>
            </a:r>
          </a:p>
          <a:p>
            <a:r>
              <a:rPr lang="en-US" altLang="ko-KR" sz="1600" b="1">
                <a:latin typeface="Tahoma" pitchFamily="34" charset="0"/>
                <a:ea typeface="HY헤드라인M" pitchFamily="18" charset="-127"/>
                <a:cs typeface="Tahoma" pitchFamily="34" charset="0"/>
              </a:rPr>
              <a:t>-abouts of related </a:t>
            </a:r>
          </a:p>
          <a:p>
            <a:r>
              <a:rPr lang="en-US" altLang="ko-KR" sz="1600" b="1">
                <a:latin typeface="Tahoma" pitchFamily="34" charset="0"/>
                <a:ea typeface="HY헤드라인M" pitchFamily="18" charset="-127"/>
                <a:cs typeface="Tahoma" pitchFamily="34" charset="0"/>
              </a:rPr>
              <a:t>materials at</a:t>
            </a:r>
          </a:p>
          <a:p>
            <a:r>
              <a:rPr lang="en-US" altLang="ko-KR" sz="1400">
                <a:latin typeface="Tahoma" pitchFamily="34" charset="0"/>
                <a:ea typeface="HY헤드라인M" pitchFamily="18" charset="-127"/>
                <a:cs typeface="Tahoma" pitchFamily="34" charset="0"/>
              </a:rPr>
              <a:t>other foreign and local</a:t>
            </a:r>
          </a:p>
          <a:p>
            <a:r>
              <a:rPr lang="en-US" altLang="ko-KR" sz="1400">
                <a:latin typeface="Tahoma" pitchFamily="34" charset="0"/>
                <a:ea typeface="HY헤드라인M" pitchFamily="18" charset="-127"/>
                <a:cs typeface="Tahoma" pitchFamily="34" charset="0"/>
              </a:rPr>
              <a:t>institutions like presidential </a:t>
            </a:r>
          </a:p>
          <a:p>
            <a:r>
              <a:rPr lang="en-US" altLang="ko-KR" sz="1400">
                <a:latin typeface="Tahoma" pitchFamily="34" charset="0"/>
                <a:ea typeface="HY헤드라인M" pitchFamily="18" charset="-127"/>
                <a:cs typeface="Tahoma" pitchFamily="34" charset="0"/>
              </a:rPr>
              <a:t>memorial foundations </a:t>
            </a:r>
            <a:endParaRPr lang="ko-KR" altLang="en-US" sz="2000"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31" name="AutoShape 187"/>
          <p:cNvSpPr>
            <a:spLocks noChangeArrowheads="1"/>
          </p:cNvSpPr>
          <p:nvPr/>
        </p:nvSpPr>
        <p:spPr bwMode="auto">
          <a:xfrm rot="16200000">
            <a:off x="3479800" y="3927476"/>
            <a:ext cx="2238375" cy="2393950"/>
          </a:xfrm>
          <a:prstGeom prst="homePlate">
            <a:avLst>
              <a:gd name="adj" fmla="val 18023"/>
            </a:avLst>
          </a:prstGeom>
          <a:gradFill rotWithShape="1">
            <a:gsLst>
              <a:gs pos="0">
                <a:srgbClr val="61A3D9">
                  <a:gamma/>
                  <a:tint val="22353"/>
                  <a:invGamma/>
                </a:srgbClr>
              </a:gs>
              <a:gs pos="100000">
                <a:srgbClr val="61A3D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1211" name="TextBox 33"/>
          <p:cNvSpPr txBox="1">
            <a:spLocks noChangeArrowheads="1"/>
          </p:cNvSpPr>
          <p:nvPr/>
        </p:nvSpPr>
        <p:spPr bwMode="auto">
          <a:xfrm>
            <a:off x="2987675" y="2528888"/>
            <a:ext cx="334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Completing the collection</a:t>
            </a:r>
            <a:endParaRPr lang="ko-KR" altLang="en-US" sz="2000">
              <a:latin typeface="HY헤드라인M" pitchFamily="18" charset="-127"/>
              <a:ea typeface="HY헤드라인M" pitchFamily="18" charset="-127"/>
              <a:cs typeface="Tahoma" pitchFamily="34" charset="0"/>
            </a:endParaRPr>
          </a:p>
        </p:txBody>
      </p:sp>
      <p:sp>
        <p:nvSpPr>
          <p:cNvPr id="51212" name="TextBox 35"/>
          <p:cNvSpPr txBox="1">
            <a:spLocks noChangeArrowheads="1"/>
          </p:cNvSpPr>
          <p:nvPr/>
        </p:nvSpPr>
        <p:spPr bwMode="auto">
          <a:xfrm rot="-5400000">
            <a:off x="3937001" y="4029075"/>
            <a:ext cx="16303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en-US" altLang="ko-KR" sz="1600" b="1">
                <a:latin typeface="Tahoma" pitchFamily="34" charset="0"/>
                <a:cs typeface="Tahoma" pitchFamily="34" charset="0"/>
              </a:rPr>
              <a:t>Donation campaign</a:t>
            </a:r>
          </a:p>
          <a:p>
            <a:endParaRPr lang="en-US" altLang="ko-KR" sz="800" b="1">
              <a:latin typeface="Tahoma" pitchFamily="34" charset="0"/>
              <a:cs typeface="Tahoma" pitchFamily="34" charset="0"/>
            </a:endParaRPr>
          </a:p>
          <a:p>
            <a:pPr>
              <a:buFontTx/>
              <a:buChar char="-"/>
            </a:pPr>
            <a:r>
              <a:rPr lang="en-US" altLang="ko-KR" sz="1400">
                <a:latin typeface="Tahoma" pitchFamily="34" charset="0"/>
                <a:cs typeface="Tahoma" pitchFamily="34" charset="0"/>
              </a:rPr>
              <a:t> Contact individually</a:t>
            </a:r>
          </a:p>
          <a:p>
            <a:pPr>
              <a:buFontTx/>
              <a:buChar char="-"/>
            </a:pPr>
            <a:r>
              <a:rPr lang="en-US" altLang="ko-KR" sz="1400">
                <a:latin typeface="Tahoma" pitchFamily="34" charset="0"/>
                <a:cs typeface="Tahoma" pitchFamily="34" charset="0"/>
              </a:rPr>
              <a:t> Send potential donors </a:t>
            </a:r>
          </a:p>
          <a:p>
            <a:r>
              <a:rPr lang="en-US" altLang="ko-KR" sz="1400">
                <a:latin typeface="Tahoma" pitchFamily="34" charset="0"/>
                <a:cs typeface="Tahoma" pitchFamily="34" charset="0"/>
              </a:rPr>
              <a:t>  a letter and promotional </a:t>
            </a:r>
          </a:p>
          <a:p>
            <a:r>
              <a:rPr lang="en-US" altLang="ko-KR" sz="1400">
                <a:latin typeface="Tahoma" pitchFamily="34" charset="0"/>
                <a:cs typeface="Tahoma" pitchFamily="34" charset="0"/>
              </a:rPr>
              <a:t>  materials to introduce </a:t>
            </a:r>
          </a:p>
          <a:p>
            <a:r>
              <a:rPr lang="en-US" altLang="ko-KR" sz="1400">
                <a:latin typeface="Tahoma" pitchFamily="34" charset="0"/>
                <a:cs typeface="Tahoma" pitchFamily="34" charset="0"/>
              </a:rPr>
              <a:t>  and appeal donation</a:t>
            </a:r>
            <a:endParaRPr lang="ko-KR" altLang="en-US" sz="1400"/>
          </a:p>
        </p:txBody>
      </p:sp>
      <p:sp>
        <p:nvSpPr>
          <p:cNvPr id="51213" name="직사각형 36"/>
          <p:cNvSpPr>
            <a:spLocks noChangeArrowheads="1"/>
          </p:cNvSpPr>
          <p:nvPr/>
        </p:nvSpPr>
        <p:spPr bwMode="auto">
          <a:xfrm>
            <a:off x="2430463" y="3429000"/>
            <a:ext cx="424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>
                <a:latin typeface="HY헤드라인M" pitchFamily="18" charset="-127"/>
                <a:ea typeface="HY헤드라인M" pitchFamily="18" charset="-127"/>
                <a:cs typeface="Tahoma" pitchFamily="34" charset="0"/>
              </a:rPr>
              <a:t>Collecting the scattered records</a:t>
            </a:r>
          </a:p>
        </p:txBody>
      </p:sp>
      <p:sp>
        <p:nvSpPr>
          <p:cNvPr id="38" name="AutoShape 136"/>
          <p:cNvSpPr>
            <a:spLocks noChangeArrowheads="1"/>
          </p:cNvSpPr>
          <p:nvPr/>
        </p:nvSpPr>
        <p:spPr bwMode="auto">
          <a:xfrm rot="16200000">
            <a:off x="4394200" y="2957513"/>
            <a:ext cx="307975" cy="381000"/>
          </a:xfrm>
          <a:prstGeom prst="rightArrow">
            <a:avLst>
              <a:gd name="adj1" fmla="val 50000"/>
              <a:gd name="adj2" fmla="val 57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ko-KR" sz="1900" b="1">
              <a:solidFill>
                <a:srgbClr val="0066FF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 descr="01_cont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0000FF">
                  <a:alpha val="85999"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2226" name="Rectangle 121"/>
          <p:cNvSpPr>
            <a:spLocks noChangeArrowheads="1"/>
          </p:cNvSpPr>
          <p:nvPr/>
        </p:nvSpPr>
        <p:spPr bwMode="auto">
          <a:xfrm>
            <a:off x="0" y="0"/>
            <a:ext cx="9097963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altLang="ko-KR" sz="3200"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1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52227" name="Group 126"/>
          <p:cNvGrpSpPr>
            <a:grpSpLocks/>
          </p:cNvGrpSpPr>
          <p:nvPr/>
        </p:nvGrpSpPr>
        <p:grpSpPr bwMode="auto">
          <a:xfrm>
            <a:off x="454025" y="955675"/>
            <a:ext cx="8294688" cy="531813"/>
            <a:chOff x="81" y="2614"/>
            <a:chExt cx="3205" cy="335"/>
          </a:xfrm>
        </p:grpSpPr>
        <p:sp>
          <p:nvSpPr>
            <p:cNvPr id="52234" name="AutoShape 127"/>
            <p:cNvSpPr>
              <a:spLocks noChangeArrowheads="1"/>
            </p:cNvSpPr>
            <p:nvPr/>
          </p:nvSpPr>
          <p:spPr bwMode="auto">
            <a:xfrm>
              <a:off x="308" y="2614"/>
              <a:ext cx="2978" cy="306"/>
            </a:xfrm>
            <a:prstGeom prst="roundRect">
              <a:avLst>
                <a:gd name="adj" fmla="val 50000"/>
              </a:avLst>
            </a:prstGeom>
            <a:solidFill>
              <a:srgbClr val="323876"/>
            </a:solidFill>
            <a:ln w="1587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 sz="1800"/>
            </a:p>
          </p:txBody>
        </p:sp>
        <p:pic>
          <p:nvPicPr>
            <p:cNvPr id="52235" name="Picture 128" descr="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" y="2614"/>
              <a:ext cx="449" cy="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6" name="Text Box 129"/>
            <p:cNvSpPr txBox="1">
              <a:spLocks noChangeArrowheads="1"/>
            </p:cNvSpPr>
            <p:nvPr/>
          </p:nvSpPr>
          <p:spPr bwMode="auto">
            <a:xfrm>
              <a:off x="580" y="2652"/>
              <a:ext cx="270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Po-sun Yun </a:t>
              </a:r>
              <a:r>
                <a:rPr lang="en-US" altLang="ko-KR" sz="200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(4</a:t>
              </a:r>
              <a:r>
                <a:rPr lang="en-US" altLang="ko-KR" sz="2000" baseline="3000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th</a:t>
              </a:r>
              <a:r>
                <a:rPr lang="en-US" altLang="ko-KR" sz="2000">
                  <a:solidFill>
                    <a:srgbClr val="00B050"/>
                  </a:solidFill>
                  <a:latin typeface="HY헤드라인M" pitchFamily="18" charset="-127"/>
                  <a:ea typeface="HY헤드라인M" pitchFamily="18" charset="-127"/>
                </a:rPr>
                <a:t> President) </a:t>
              </a:r>
              <a:r>
                <a:rPr lang="en-US" altLang="ko-KR" sz="2000">
                  <a:solidFill>
                    <a:schemeClr val="bg1"/>
                  </a:solidFill>
                  <a:latin typeface="HY헤드라인M" pitchFamily="18" charset="-127"/>
                  <a:ea typeface="HY헤드라인M" pitchFamily="18" charset="-127"/>
                </a:rPr>
                <a:t>Collection</a:t>
              </a:r>
              <a:endParaRPr lang="ko-KR" altLang="en-US" sz="20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</p:grpSp>
      <p:sp>
        <p:nvSpPr>
          <p:cNvPr id="88070" name="AutoShape 64"/>
          <p:cNvSpPr>
            <a:spLocks noChangeArrowheads="1"/>
          </p:cNvSpPr>
          <p:nvPr/>
        </p:nvSpPr>
        <p:spPr bwMode="auto">
          <a:xfrm>
            <a:off x="742950" y="1628775"/>
            <a:ext cx="8005763" cy="4608513"/>
          </a:xfrm>
          <a:prstGeom prst="roundRect">
            <a:avLst>
              <a:gd name="adj" fmla="val 9750"/>
            </a:avLst>
          </a:prstGeom>
          <a:solidFill>
            <a:schemeClr val="bg1">
              <a:alpha val="30980"/>
            </a:schemeClr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ko-KR" altLang="en-US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sz="2000" b="1" dirty="0">
                <a:solidFill>
                  <a:schemeClr val="tx2"/>
                </a:solidFill>
                <a:latin typeface="Corbel" pitchFamily="34" charset="0"/>
                <a:ea typeface="휴먼엑스포" pitchFamily="18" charset="-127"/>
              </a:rPr>
              <a:t>Collection donated by </a:t>
            </a: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ea typeface="휴먼엑스포" pitchFamily="18" charset="-127"/>
              </a:rPr>
              <a:t>Sang-</a:t>
            </a:r>
            <a:r>
              <a:rPr lang="en-US" altLang="ko-KR" sz="2000" b="1" dirty="0" err="1">
                <a:solidFill>
                  <a:srgbClr val="002060"/>
                </a:solidFill>
                <a:latin typeface="Corbel" pitchFamily="34" charset="0"/>
                <a:ea typeface="휴먼엑스포" pitchFamily="18" charset="-127"/>
              </a:rPr>
              <a:t>gu</a:t>
            </a:r>
            <a:r>
              <a:rPr lang="en-US" altLang="ko-KR" sz="2000" b="1" dirty="0">
                <a:solidFill>
                  <a:srgbClr val="002060"/>
                </a:solidFill>
                <a:latin typeface="Corbel" pitchFamily="34" charset="0"/>
                <a:ea typeface="휴먼엑스포" pitchFamily="18" charset="-127"/>
              </a:rPr>
              <a:t> </a:t>
            </a:r>
            <a:r>
              <a:rPr lang="en-US" altLang="ko-KR" sz="2000" b="1" dirty="0" err="1">
                <a:solidFill>
                  <a:srgbClr val="002060"/>
                </a:solidFill>
                <a:latin typeface="Corbel" pitchFamily="34" charset="0"/>
                <a:ea typeface="휴먼엑스포" pitchFamily="18" charset="-127"/>
              </a:rPr>
              <a:t>Yun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(</a:t>
            </a:r>
            <a:r>
              <a:rPr lang="ko-KR" altLang="en-US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윤상구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; the son of Po-sun </a:t>
            </a:r>
            <a:r>
              <a:rPr lang="en-US" altLang="ko-KR" sz="2000" b="1" dirty="0" err="1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Yun</a:t>
            </a:r>
            <a:r>
              <a:rPr lang="en-US" altLang="ko-KR" sz="2000" b="1" dirty="0">
                <a:solidFill>
                  <a:schemeClr val="accent6">
                    <a:lumMod val="75000"/>
                  </a:schemeClr>
                </a:solidFill>
                <a:latin typeface="Corbel" pitchFamily="34" charset="0"/>
                <a:ea typeface="맑은 고딕" pitchFamily="50" charset="-127"/>
              </a:rPr>
              <a:t>)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400" b="1" dirty="0">
              <a:solidFill>
                <a:schemeClr val="accent6">
                  <a:lumMod val="75000"/>
                </a:schemeClr>
              </a:solidFill>
              <a:latin typeface="Corbel" pitchFamily="34" charset="0"/>
              <a:ea typeface="맑은 고딕" pitchFamily="50" charset="-127"/>
            </a:endParaRPr>
          </a:p>
          <a:p>
            <a:pPr>
              <a:defRPr/>
            </a:pPr>
            <a:r>
              <a:rPr lang="en-US" altLang="ko-KR" sz="1850" b="1" dirty="0">
                <a:solidFill>
                  <a:schemeClr val="tx2"/>
                </a:solidFill>
                <a:latin typeface="Corbel" pitchFamily="34" charset="0"/>
                <a:ea typeface="맑은 고딕" pitchFamily="50" charset="-127"/>
              </a:rPr>
              <a:t>   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- Photographs of  President 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Yun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and his family </a:t>
            </a:r>
          </a:p>
          <a:p>
            <a:pPr>
              <a:defRPr/>
            </a:pPr>
            <a:endParaRPr lang="en-US" altLang="ko-KR" sz="5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- Photographs of Po-sun 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Yun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as a politician </a:t>
            </a:r>
          </a:p>
          <a:p>
            <a:pPr>
              <a:defRPr/>
            </a:pPr>
            <a:endParaRPr lang="en-US" altLang="ko-KR" sz="5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- Papers regarding his liberal activities and relevant press articles  </a:t>
            </a:r>
          </a:p>
          <a:p>
            <a:pPr>
              <a:defRPr/>
            </a:pPr>
            <a:endParaRPr lang="en-US" altLang="ko-KR" sz="5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- Original autograph script of President </a:t>
            </a:r>
            <a:r>
              <a:rPr lang="en-US" altLang="ko-KR" sz="1850" dirty="0" err="1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Yun’s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autobiography</a:t>
            </a:r>
          </a:p>
          <a:p>
            <a:pPr>
              <a:defRPr/>
            </a:pPr>
            <a:endParaRPr lang="en-US" altLang="ko-KR" sz="5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- Documents including ‘Official  letter for the President elects (</a:t>
            </a:r>
            <a:r>
              <a:rPr lang="ko-KR" altLang="en-US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대통령당선</a:t>
            </a:r>
            <a:endParaRPr lang="en-US" altLang="ko-KR" sz="185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>
              <a:defRPr/>
            </a:pPr>
            <a:endParaRPr lang="en-US" altLang="ko-KR" sz="5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  </a:t>
            </a:r>
            <a:r>
              <a:rPr lang="ko-KR" altLang="en-US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통지서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)’, ‘Democratic Nation-Saving Statement (</a:t>
            </a:r>
            <a:r>
              <a:rPr lang="ko-KR" altLang="en-US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민주구국선언</a:t>
            </a:r>
            <a:r>
              <a:rPr lang="en-US" altLang="ko-KR" sz="185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)’ etc.</a:t>
            </a:r>
          </a:p>
          <a:p>
            <a:pPr>
              <a:defRPr/>
            </a:pPr>
            <a:endParaRPr lang="en-US" altLang="ko-KR" sz="185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>
              <a:defRPr/>
            </a:pPr>
            <a:r>
              <a:rPr lang="en-US" altLang="ko-KR" sz="800" dirty="0">
                <a:solidFill>
                  <a:schemeClr val="tx2"/>
                </a:solidFill>
                <a:latin typeface="Corbel" pitchFamily="34" charset="0"/>
                <a:ea typeface="HY울릉도M" pitchFamily="18" charset="-127"/>
              </a:rPr>
              <a:t>    </a:t>
            </a: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8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85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defRPr/>
            </a:pPr>
            <a:endParaRPr lang="en-US" altLang="ko-KR" sz="1900" dirty="0">
              <a:solidFill>
                <a:schemeClr val="tx2"/>
              </a:solidFill>
              <a:latin typeface="Corbel" pitchFamily="34" charset="0"/>
              <a:ea typeface="HY울릉도M" pitchFamily="18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altLang="ko-KR" sz="1900" b="1" dirty="0">
              <a:solidFill>
                <a:schemeClr val="tx2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altLang="ko-KR" sz="1900" b="1" dirty="0">
                <a:solidFill>
                  <a:schemeClr val="tx2"/>
                </a:solidFill>
                <a:latin typeface="맑은 고딕" pitchFamily="50" charset="-127"/>
                <a:ea typeface="맑은 고딕" pitchFamily="50" charset="-127"/>
              </a:rPr>
              <a:t> </a:t>
            </a:r>
          </a:p>
          <a:p>
            <a:pPr marL="180975" indent="-180975"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defRPr/>
            </a:pPr>
            <a:endParaRPr lang="ko-KR" altLang="en-US" sz="1900" b="1" dirty="0">
              <a:solidFill>
                <a:srgbClr val="0000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2229" name="Rectangle 163"/>
          <p:cNvSpPr>
            <a:spLocks noChangeArrowheads="1"/>
          </p:cNvSpPr>
          <p:nvPr/>
        </p:nvSpPr>
        <p:spPr bwMode="auto">
          <a:xfrm>
            <a:off x="8616950" y="6435725"/>
            <a:ext cx="2635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fld id="{CA78C06E-49E5-4908-B3E1-A2802584AC0D}" type="slidenum">
              <a:rPr lang="en-US" altLang="ko-KR" sz="1000">
                <a:solidFill>
                  <a:srgbClr val="333333"/>
                </a:solidFill>
                <a:latin typeface="HY견고딕" pitchFamily="18" charset="-127"/>
                <a:ea typeface="HY견고딕" pitchFamily="18" charset="-127"/>
              </a:rPr>
              <a:pPr algn="ctr"/>
              <a:t>8</a:t>
            </a:fld>
            <a:endParaRPr lang="en-US" altLang="ko-KR" sz="1000">
              <a:solidFill>
                <a:srgbClr val="333333"/>
              </a:solidFill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52230" name="그룹 22"/>
          <p:cNvGrpSpPr>
            <a:grpSpLocks/>
          </p:cNvGrpSpPr>
          <p:nvPr/>
        </p:nvGrpSpPr>
        <p:grpSpPr bwMode="auto">
          <a:xfrm>
            <a:off x="611188" y="1758950"/>
            <a:ext cx="2952750" cy="400050"/>
            <a:chOff x="827584" y="1759299"/>
            <a:chExt cx="2736304" cy="400110"/>
          </a:xfrm>
        </p:grpSpPr>
        <p:sp>
          <p:nvSpPr>
            <p:cNvPr id="52232" name="TextBox 17"/>
            <p:cNvSpPr txBox="1">
              <a:spLocks noChangeArrowheads="1"/>
            </p:cNvSpPr>
            <p:nvPr/>
          </p:nvSpPr>
          <p:spPr bwMode="auto">
            <a:xfrm>
              <a:off x="827584" y="1759299"/>
              <a:ext cx="273630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/>
                <a:t>   </a:t>
              </a:r>
              <a:r>
                <a:rPr lang="en-US" altLang="ko-KR" sz="1800">
                  <a:latin typeface="HY울릉도M" pitchFamily="18" charset="-127"/>
                  <a:ea typeface="HY울릉도M" pitchFamily="18" charset="-127"/>
                </a:rPr>
                <a:t>Total : 13,085 items</a:t>
              </a:r>
              <a:endParaRPr lang="ko-KR" altLang="en-US" sz="1800">
                <a:latin typeface="HY울릉도M" pitchFamily="18" charset="-127"/>
                <a:ea typeface="HY울릉도M" pitchFamily="18" charset="-127"/>
              </a:endParaRPr>
            </a:p>
          </p:txBody>
        </p:sp>
        <p:pic>
          <p:nvPicPr>
            <p:cNvPr id="52233" name="Picture 90" descr="bulRoun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66961" y="1912407"/>
              <a:ext cx="149063" cy="16466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  <p:sp>
        <p:nvSpPr>
          <p:cNvPr id="14" name="Rectangle 121"/>
          <p:cNvSpPr>
            <a:spLocks noChangeArrowheads="1"/>
          </p:cNvSpPr>
          <p:nvPr/>
        </p:nvSpPr>
        <p:spPr bwMode="auto">
          <a:xfrm>
            <a:off x="34925" y="0"/>
            <a:ext cx="69040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anchor="ctr"/>
          <a:lstStyle/>
          <a:p>
            <a:pPr>
              <a:defRPr/>
            </a:pP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IV</a:t>
            </a:r>
            <a:r>
              <a:rPr lang="en-US" altLang="ko-KR" sz="20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. I</a:t>
            </a:r>
            <a:r>
              <a:rPr lang="en-US" altLang="ko-KR" sz="1800" spc="-50" dirty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ntroduction to Korean presidential archives collection</a:t>
            </a:r>
            <a:endParaRPr lang="ko-KR" altLang="en-US" sz="1800" spc="-50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기본 디자인">
  <a:themeElements>
    <a:clrScheme name="1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기본 디자인">
      <a:majorFont>
        <a:latin typeface="HY견고딕"/>
        <a:ea typeface="HY견고딕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기본 디자인">
  <a:themeElements>
    <a:clrScheme name="3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기본 디자인">
  <a:themeElements>
    <a:clrScheme name="5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400" dirty="0" smtClean="0">
            <a:solidFill>
              <a:schemeClr val="tx1">
                <a:lumMod val="50000"/>
                <a:lumOff val="50000"/>
              </a:schemeClr>
            </a:solidFill>
            <a:latin typeface="휴먼엑스포" pitchFamily="18" charset="-127"/>
            <a:ea typeface="휴먼엑스포" pitchFamily="18" charset="-127"/>
          </a:defRPr>
        </a:defPPr>
      </a:lstStyle>
    </a:txDef>
  </a:objectDefaults>
  <a:extraClrSchemeLst>
    <a:extraClrScheme>
      <a:clrScheme name="5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기본 디자인">
  <a:themeElements>
    <a:clrScheme name="4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기본 디자인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11106</TotalTime>
  <Words>1792</Words>
  <Application>Microsoft Office PowerPoint</Application>
  <PresentationFormat>On-screen Show (4:3)</PresentationFormat>
  <Paragraphs>422</Paragraphs>
  <Slides>24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46" baseType="lpstr">
      <vt:lpstr>Arial</vt:lpstr>
      <vt:lpstr>Wingdings 2</vt:lpstr>
      <vt:lpstr>휴먼엑스포</vt:lpstr>
      <vt:lpstr>Tahoma</vt:lpstr>
      <vt:lpstr>HY나무B</vt:lpstr>
      <vt:lpstr>Georgia</vt:lpstr>
      <vt:lpstr>HY그래픽</vt:lpstr>
      <vt:lpstr>돋움</vt:lpstr>
      <vt:lpstr>HY울릉도M</vt:lpstr>
      <vt:lpstr>HY견고딕</vt:lpstr>
      <vt:lpstr>HY헤드라인M</vt:lpstr>
      <vt:lpstr>Wingdings</vt:lpstr>
      <vt:lpstr>한컴바탕</vt:lpstr>
      <vt:lpstr>Garamond</vt:lpstr>
      <vt:lpstr>휴먼명조,한컴돋움</vt:lpstr>
      <vt:lpstr>굴림</vt:lpstr>
      <vt:lpstr>Corbel</vt:lpstr>
      <vt:lpstr>맑은 고딕</vt:lpstr>
      <vt:lpstr>1_기본 디자인</vt:lpstr>
      <vt:lpstr>3_기본 디자인</vt:lpstr>
      <vt:lpstr>5_기본 디자인</vt:lpstr>
      <vt:lpstr>9_기본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PTLINE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조아라</dc:creator>
  <cp:lastModifiedBy>Sung, Yunah</cp:lastModifiedBy>
  <cp:revision>792</cp:revision>
  <dcterms:created xsi:type="dcterms:W3CDTF">2009-07-28T09:54:49Z</dcterms:created>
  <dcterms:modified xsi:type="dcterms:W3CDTF">2012-03-14T11:44:03Z</dcterms:modified>
</cp:coreProperties>
</file>